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858" r:id="rId2"/>
    <p:sldId id="759" r:id="rId3"/>
    <p:sldId id="766" r:id="rId4"/>
    <p:sldId id="782" r:id="rId5"/>
    <p:sldId id="761" r:id="rId6"/>
    <p:sldId id="760" r:id="rId7"/>
    <p:sldId id="762" r:id="rId8"/>
    <p:sldId id="754" r:id="rId9"/>
    <p:sldId id="260" r:id="rId10"/>
    <p:sldId id="819" r:id="rId11"/>
    <p:sldId id="856" r:id="rId12"/>
    <p:sldId id="857" r:id="rId13"/>
    <p:sldId id="854" r:id="rId14"/>
    <p:sldId id="256" r:id="rId15"/>
    <p:sldId id="264" r:id="rId16"/>
    <p:sldId id="262" r:id="rId17"/>
    <p:sldId id="263" r:id="rId18"/>
    <p:sldId id="855" r:id="rId19"/>
    <p:sldId id="257" r:id="rId20"/>
    <p:sldId id="258" r:id="rId21"/>
    <p:sldId id="259" r:id="rId22"/>
    <p:sldId id="664" r:id="rId23"/>
    <p:sldId id="265" r:id="rId24"/>
    <p:sldId id="786" r:id="rId25"/>
    <p:sldId id="845" r:id="rId26"/>
    <p:sldId id="812" r:id="rId27"/>
    <p:sldId id="813" r:id="rId28"/>
    <p:sldId id="705" r:id="rId29"/>
    <p:sldId id="266" r:id="rId30"/>
    <p:sldId id="852" r:id="rId31"/>
    <p:sldId id="805" r:id="rId32"/>
    <p:sldId id="843" r:id="rId33"/>
    <p:sldId id="814" r:id="rId34"/>
    <p:sldId id="815" r:id="rId35"/>
    <p:sldId id="816" r:id="rId36"/>
    <p:sldId id="81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1"/>
    <p:restoredTop sz="96327"/>
  </p:normalViewPr>
  <p:slideViewPr>
    <p:cSldViewPr snapToGrid="0">
      <p:cViewPr varScale="1">
        <p:scale>
          <a:sx n="113" d="100"/>
          <a:sy n="113" d="100"/>
        </p:scale>
        <p:origin x="5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4335-AB51-38E3-2F55-DF42C3304E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168244-D1E9-F470-FF45-3E1FC224E0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030D3A-EB01-BBD2-D5D0-F91284F97627}"/>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5" name="Footer Placeholder 4">
            <a:extLst>
              <a:ext uri="{FF2B5EF4-FFF2-40B4-BE49-F238E27FC236}">
                <a16:creationId xmlns:a16="http://schemas.microsoft.com/office/drawing/2014/main" id="{B37AC924-2A76-5A3C-5E89-D39CF96E6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608C5-141E-850E-CF53-D008180AC772}"/>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298690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AFEE-99C1-67FD-903B-C2D8B3F3E0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1D4C2-EF3D-2C17-35E3-690867C3E5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6ADD2-2401-D191-1C12-C86E0A83160C}"/>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5" name="Footer Placeholder 4">
            <a:extLst>
              <a:ext uri="{FF2B5EF4-FFF2-40B4-BE49-F238E27FC236}">
                <a16:creationId xmlns:a16="http://schemas.microsoft.com/office/drawing/2014/main" id="{221E45F5-7AB7-E654-2B30-A6562571E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157F0-D676-CE7E-6EC8-864F83B268A5}"/>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1068034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181FA8-DB4C-AD90-4838-19A64A2D3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4E9FD7-DADA-4E46-1129-2FE44DB9FB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73F3B-0FCF-3EB6-EA8E-EA13CF2667C1}"/>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5" name="Footer Placeholder 4">
            <a:extLst>
              <a:ext uri="{FF2B5EF4-FFF2-40B4-BE49-F238E27FC236}">
                <a16:creationId xmlns:a16="http://schemas.microsoft.com/office/drawing/2014/main" id="{17D20A0D-543D-2927-24DC-C44D92734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AD2FB-CB34-A605-3835-62CFF3A258C4}"/>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3070876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CCCB-06DC-DCC1-6605-A56D68137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8B5C50-550D-4FD0-574C-88243E37C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D03F0-F8E2-CB3B-CB1A-15B1C2AD0A5A}"/>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5" name="Footer Placeholder 4">
            <a:extLst>
              <a:ext uri="{FF2B5EF4-FFF2-40B4-BE49-F238E27FC236}">
                <a16:creationId xmlns:a16="http://schemas.microsoft.com/office/drawing/2014/main" id="{48E5DA53-4EC7-5678-843B-DE77C3BF1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389CB-F63C-AF5F-B875-7D5DFC7FBE8C}"/>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825787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71C8-760C-A823-503C-F3F2ADE258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0C1787-760C-06A2-29CC-298F4E380A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8CA80-45D6-A073-CBBE-6EBAAD5FDBB6}"/>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5" name="Footer Placeholder 4">
            <a:extLst>
              <a:ext uri="{FF2B5EF4-FFF2-40B4-BE49-F238E27FC236}">
                <a16:creationId xmlns:a16="http://schemas.microsoft.com/office/drawing/2014/main" id="{1BAE263C-033C-A832-2A8D-AC353AE51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F8103-5A7C-17D7-9DBE-E0486DE017F6}"/>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1932570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52B92-DDD9-9077-01A6-ED8C76322A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012FD5-9837-6C7F-4BFF-92BD8A7A06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938A4B-68F6-B9F2-111B-13A39DA2F1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07D6A6-EC3A-5B17-B67D-25AB372E4E72}"/>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6" name="Footer Placeholder 5">
            <a:extLst>
              <a:ext uri="{FF2B5EF4-FFF2-40B4-BE49-F238E27FC236}">
                <a16:creationId xmlns:a16="http://schemas.microsoft.com/office/drawing/2014/main" id="{45B6CA05-45D6-1F55-E3E4-486EA3F4D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06A7C-8736-B0E4-1E26-632E8876B3A3}"/>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3871580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AC31C-CB4E-14CA-1162-853B8F3992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4F53ED-C9A7-556A-E9D5-8AA5BEFC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54662E-FABC-6647-9EB7-FE5E20C82C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8336F6-6C4E-0C39-084A-A5FB84133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1E8AAA-11B6-68F0-B023-A9C24EC841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FDED07-80B7-DC81-3A5F-02575C86E882}"/>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8" name="Footer Placeholder 7">
            <a:extLst>
              <a:ext uri="{FF2B5EF4-FFF2-40B4-BE49-F238E27FC236}">
                <a16:creationId xmlns:a16="http://schemas.microsoft.com/office/drawing/2014/main" id="{0E7772DA-C6C0-2751-0346-8F3645EED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E32AE3-FD05-3E87-2DD0-FB7EB379D971}"/>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2344233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79F0-1CD4-71D1-12FD-FB8B80F5E1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3048D-3396-917C-8F18-31A925132470}"/>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4" name="Footer Placeholder 3">
            <a:extLst>
              <a:ext uri="{FF2B5EF4-FFF2-40B4-BE49-F238E27FC236}">
                <a16:creationId xmlns:a16="http://schemas.microsoft.com/office/drawing/2014/main" id="{F58E3807-F5F6-3360-ED43-3957F35EDF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54DFED-1838-637E-EA58-C049EEDCB446}"/>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59913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8E479A-FB45-0468-C3E0-F35133D81374}"/>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3" name="Footer Placeholder 2">
            <a:extLst>
              <a:ext uri="{FF2B5EF4-FFF2-40B4-BE49-F238E27FC236}">
                <a16:creationId xmlns:a16="http://schemas.microsoft.com/office/drawing/2014/main" id="{853BB708-3037-95C6-E4C9-74F213F92E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2C6B8-A0FE-2F0B-3928-AEAAAFA6F359}"/>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3123500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8749-2671-AB64-D215-F279FF4C48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897899-8FC8-1FFB-E2C3-1CAB31362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D26F58-1812-F6BE-9E47-769661111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B2D283-FA44-3103-F23A-AA65A5C08717}"/>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6" name="Footer Placeholder 5">
            <a:extLst>
              <a:ext uri="{FF2B5EF4-FFF2-40B4-BE49-F238E27FC236}">
                <a16:creationId xmlns:a16="http://schemas.microsoft.com/office/drawing/2014/main" id="{25C385C2-FC4A-83AD-7186-9702CB223A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44DD6-37DF-DC2C-F1F2-06140E1E2291}"/>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146164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7BF2-288C-E4AB-6FD6-6224243483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CBEFA8-E55C-3D93-C288-2C13EEF28B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6ED331-12F4-01DB-2AA0-BAA6ED566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A6F124-8410-1FFA-AFCB-0A64F6E58808}"/>
              </a:ext>
            </a:extLst>
          </p:cNvPr>
          <p:cNvSpPr>
            <a:spLocks noGrp="1"/>
          </p:cNvSpPr>
          <p:nvPr>
            <p:ph type="dt" sz="half" idx="10"/>
          </p:nvPr>
        </p:nvSpPr>
        <p:spPr/>
        <p:txBody>
          <a:bodyPr/>
          <a:lstStyle/>
          <a:p>
            <a:fld id="{C82642C2-2CAF-BD40-9CD2-69336DB164A9}" type="datetimeFigureOut">
              <a:rPr lang="en-US" smtClean="0"/>
              <a:t>12/5/23</a:t>
            </a:fld>
            <a:endParaRPr lang="en-US"/>
          </a:p>
        </p:txBody>
      </p:sp>
      <p:sp>
        <p:nvSpPr>
          <p:cNvPr id="6" name="Footer Placeholder 5">
            <a:extLst>
              <a:ext uri="{FF2B5EF4-FFF2-40B4-BE49-F238E27FC236}">
                <a16:creationId xmlns:a16="http://schemas.microsoft.com/office/drawing/2014/main" id="{CDCF95F9-4D4E-6431-CF82-5F92611AD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8A352-EDD0-9A60-7A53-5BE4F48E9361}"/>
              </a:ext>
            </a:extLst>
          </p:cNvPr>
          <p:cNvSpPr>
            <a:spLocks noGrp="1"/>
          </p:cNvSpPr>
          <p:nvPr>
            <p:ph type="sldNum" sz="quarter" idx="12"/>
          </p:nvPr>
        </p:nvSpPr>
        <p:spPr/>
        <p:txBody>
          <a:bodyPr/>
          <a:lstStyle/>
          <a:p>
            <a:fld id="{5D58663D-64C0-8C48-A2A9-5C96C4459796}" type="slidenum">
              <a:rPr lang="en-US" smtClean="0"/>
              <a:t>‹#›</a:t>
            </a:fld>
            <a:endParaRPr lang="en-US"/>
          </a:p>
        </p:txBody>
      </p:sp>
    </p:spTree>
    <p:extLst>
      <p:ext uri="{BB962C8B-B14F-4D97-AF65-F5344CB8AC3E}">
        <p14:creationId xmlns:p14="http://schemas.microsoft.com/office/powerpoint/2010/main" val="3226028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DB18B-440B-D6E3-29A4-D01925B9DA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FEA6FB-B7C6-E4ED-8AC7-86ECEFBA5E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9E214-7FA0-B22C-CDB5-E6FB25FC00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642C2-2CAF-BD40-9CD2-69336DB164A9}" type="datetimeFigureOut">
              <a:rPr lang="en-US" smtClean="0"/>
              <a:t>12/5/23</a:t>
            </a:fld>
            <a:endParaRPr lang="en-US"/>
          </a:p>
        </p:txBody>
      </p:sp>
      <p:sp>
        <p:nvSpPr>
          <p:cNvPr id="5" name="Footer Placeholder 4">
            <a:extLst>
              <a:ext uri="{FF2B5EF4-FFF2-40B4-BE49-F238E27FC236}">
                <a16:creationId xmlns:a16="http://schemas.microsoft.com/office/drawing/2014/main" id="{1740DEA8-FCF6-81C1-85A1-2B5C01B6B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2DDA96-664C-4F75-DD07-2FBF08AFD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8663D-64C0-8C48-A2A9-5C96C4459796}" type="slidenum">
              <a:rPr lang="en-US" smtClean="0"/>
              <a:t>‹#›</a:t>
            </a:fld>
            <a:endParaRPr lang="en-US"/>
          </a:p>
        </p:txBody>
      </p:sp>
    </p:spTree>
    <p:extLst>
      <p:ext uri="{BB962C8B-B14F-4D97-AF65-F5344CB8AC3E}">
        <p14:creationId xmlns:p14="http://schemas.microsoft.com/office/powerpoint/2010/main" val="76518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finder.com/doomsday-prepper-statistic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undp.org/news/11-first-mover-countries-launch-50-5-campaign-accelerate-digital-public-infrastructure-adoption-around-world" TargetMode="External"/><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hyperlink" Target="https://sdgs.un.org/goals" TargetMode="External"/><Relationship Id="rId4" Type="http://schemas.openxmlformats.org/officeDocument/2006/relationships/hyperlink" Target="https://50in5.ne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paynelaw.com/practice-areas/personal-injury-civil-litigation/texas-deceptive-trade-practices-act/#:~:text=The%20Texas%20Deceptive%20Trade%20Practices,such%20as%20a%20residential%20home." TargetMode="External"/><Relationship Id="rId2" Type="http://schemas.openxmlformats.org/officeDocument/2006/relationships/hyperlink" Target="https://www.texasattorneygeneral.gov/sites/default/files/images/press/Pfizer%20Vaccine%20Petition%20Filed.pdf"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childrenshealthdefense.org/defender/pfizer-vaccine-claim-unsubstantiated-peer-review-journals-who/"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ime.com/collection/great-rese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Religious_nationalism" TargetMode="External"/><Relationship Id="rId2" Type="http://schemas.openxmlformats.org/officeDocument/2006/relationships/hyperlink" Target="https://en.wikipedia.org/wiki/Christianity" TargetMode="External"/><Relationship Id="rId1" Type="http://schemas.openxmlformats.org/officeDocument/2006/relationships/slideLayout" Target="../slideLayouts/slideLayout2.xml"/><Relationship Id="rId6" Type="http://schemas.openxmlformats.org/officeDocument/2006/relationships/hyperlink" Target="https://en.wikipedia.org/wiki/Antidisestablishmentarian" TargetMode="External"/><Relationship Id="rId5" Type="http://schemas.openxmlformats.org/officeDocument/2006/relationships/hyperlink" Target="https://en.wikipedia.org/wiki/Christian_state" TargetMode="External"/><Relationship Id="rId4" Type="http://schemas.openxmlformats.org/officeDocument/2006/relationships/hyperlink" Target="https://en.wikipedia.org/wiki/State_Church"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School_prayer" TargetMode="External"/><Relationship Id="rId7" Type="http://schemas.openxmlformats.org/officeDocument/2006/relationships/hyperlink" Target="https://en.wikipedia.org/wiki/Good_Friday" TargetMode="External"/><Relationship Id="rId2" Type="http://schemas.openxmlformats.org/officeDocument/2006/relationships/hyperlink" Target="https://en.wikipedia.org/wiki/Christian_symbolism" TargetMode="External"/><Relationship Id="rId1" Type="http://schemas.openxmlformats.org/officeDocument/2006/relationships/slideLayout" Target="../slideLayouts/slideLayout2.xml"/><Relationship Id="rId6" Type="http://schemas.openxmlformats.org/officeDocument/2006/relationships/hyperlink" Target="https://en.wikipedia.org/wiki/Christian_Cross" TargetMode="External"/><Relationship Id="rId5" Type="http://schemas.openxmlformats.org/officeDocument/2006/relationships/hyperlink" Target="https://en.wikipedia.org/wiki/Christmastide" TargetMode="External"/><Relationship Id="rId4" Type="http://schemas.openxmlformats.org/officeDocument/2006/relationships/hyperlink" Target="https://en.wikipedia.org/wiki/Nativity_scene"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9033-5A8A-4007-4CE7-BED54D398B59}"/>
              </a:ext>
            </a:extLst>
          </p:cNvPr>
          <p:cNvSpPr>
            <a:spLocks noGrp="1"/>
          </p:cNvSpPr>
          <p:nvPr>
            <p:ph type="title"/>
          </p:nvPr>
        </p:nvSpPr>
        <p:spPr>
          <a:xfrm>
            <a:off x="723160" y="2766218"/>
            <a:ext cx="10515600" cy="1325563"/>
          </a:xfrm>
        </p:spPr>
        <p:txBody>
          <a:bodyPr>
            <a:noAutofit/>
          </a:bodyPr>
          <a:lstStyle/>
          <a:p>
            <a:pPr algn="ctr"/>
            <a:r>
              <a:rPr lang="en-US" sz="3600" b="0" i="1" u="none" strike="noStrike" dirty="0">
                <a:solidFill>
                  <a:srgbClr val="101010"/>
                </a:solidFill>
                <a:effectLst/>
              </a:rPr>
              <a:t>The people who cast the votes don't decide an election, the people who count the votes do. </a:t>
            </a:r>
            <a:br>
              <a:rPr lang="en-US" sz="3600" b="0" i="1" u="none" strike="noStrike" dirty="0">
                <a:solidFill>
                  <a:srgbClr val="101010"/>
                </a:solidFill>
                <a:effectLst/>
              </a:rPr>
            </a:br>
            <a:r>
              <a:rPr lang="en-US" sz="3600" b="0" i="1" u="none" strike="noStrike" dirty="0">
                <a:solidFill>
                  <a:srgbClr val="101010"/>
                </a:solidFill>
                <a:effectLst/>
              </a:rPr>
              <a:t> </a:t>
            </a:r>
            <a:br>
              <a:rPr lang="en-US" sz="3600" b="0" i="1" u="none" strike="noStrike" dirty="0">
                <a:solidFill>
                  <a:srgbClr val="101010"/>
                </a:solidFill>
                <a:effectLst/>
              </a:rPr>
            </a:br>
            <a:br>
              <a:rPr lang="en-US" sz="3600" b="0" i="1" u="none" strike="noStrike" dirty="0">
                <a:solidFill>
                  <a:srgbClr val="101010"/>
                </a:solidFill>
                <a:effectLst/>
              </a:rPr>
            </a:br>
            <a:r>
              <a:rPr lang="en-US" sz="3600" b="0" i="1" u="none" strike="noStrike" dirty="0">
                <a:solidFill>
                  <a:srgbClr val="101010"/>
                </a:solidFill>
                <a:effectLst/>
              </a:rPr>
              <a:t>Joseph Stalin, Premier of the Soviet Union</a:t>
            </a:r>
            <a:br>
              <a:rPr lang="en-US" sz="3600" b="0" i="1" u="none" strike="noStrike" dirty="0">
                <a:solidFill>
                  <a:srgbClr val="101010"/>
                </a:solidFill>
                <a:effectLst/>
                <a:latin typeface="Arial" panose="020B0604020202020204" pitchFamily="34" charset="0"/>
              </a:rPr>
            </a:br>
            <a:endParaRPr lang="en-US" sz="3600" b="1" i="1" u="none" strike="noStrike"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3950595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EF4D-2E1F-F8C7-7337-499E36E798AE}"/>
              </a:ext>
            </a:extLst>
          </p:cNvPr>
          <p:cNvSpPr>
            <a:spLocks noGrp="1"/>
          </p:cNvSpPr>
          <p:nvPr>
            <p:ph type="title"/>
          </p:nvPr>
        </p:nvSpPr>
        <p:spPr/>
        <p:txBody>
          <a:bodyPr/>
          <a:lstStyle/>
          <a:p>
            <a:pPr algn="ctr"/>
            <a:r>
              <a:rPr lang="en-US" i="1" dirty="0"/>
              <a:t>LGBTQ Disruption – Judgement</a:t>
            </a:r>
          </a:p>
        </p:txBody>
      </p:sp>
      <p:sp>
        <p:nvSpPr>
          <p:cNvPr id="3" name="Content Placeholder 2">
            <a:extLst>
              <a:ext uri="{FF2B5EF4-FFF2-40B4-BE49-F238E27FC236}">
                <a16:creationId xmlns:a16="http://schemas.microsoft.com/office/drawing/2014/main" id="{04E869FC-14F6-3804-00BF-98BDBD586419}"/>
              </a:ext>
            </a:extLst>
          </p:cNvPr>
          <p:cNvSpPr>
            <a:spLocks noGrp="1"/>
          </p:cNvSpPr>
          <p:nvPr>
            <p:ph idx="1"/>
          </p:nvPr>
        </p:nvSpPr>
        <p:spPr/>
        <p:txBody>
          <a:bodyPr>
            <a:normAutofit/>
          </a:bodyPr>
          <a:lstStyle/>
          <a:p>
            <a:r>
              <a:rPr lang="en-US" dirty="0"/>
              <a:t>Nothing more divisive</a:t>
            </a:r>
          </a:p>
          <a:p>
            <a:pPr marL="0" indent="0">
              <a:buNone/>
            </a:pPr>
            <a:endParaRPr lang="en-US" dirty="0"/>
          </a:p>
          <a:p>
            <a:r>
              <a:rPr lang="en-US" dirty="0"/>
              <a:t>After children - grooming </a:t>
            </a:r>
            <a:br>
              <a:rPr lang="en-US" dirty="0"/>
            </a:br>
            <a:endParaRPr lang="en-US" dirty="0"/>
          </a:p>
          <a:p>
            <a:r>
              <a:rPr lang="en-US" dirty="0"/>
              <a:t>Social networks </a:t>
            </a:r>
          </a:p>
          <a:p>
            <a:endParaRPr lang="en-US" dirty="0"/>
          </a:p>
          <a:p>
            <a:r>
              <a:rPr lang="en-US" dirty="0"/>
              <a:t>Mainstream media </a:t>
            </a:r>
          </a:p>
          <a:p>
            <a:endParaRPr lang="en-US" dirty="0"/>
          </a:p>
        </p:txBody>
      </p:sp>
      <p:pic>
        <p:nvPicPr>
          <p:cNvPr id="55298" name="Picture 2" descr="Disney World Florida">
            <a:extLst>
              <a:ext uri="{FF2B5EF4-FFF2-40B4-BE49-F238E27FC236}">
                <a16:creationId xmlns:a16="http://schemas.microsoft.com/office/drawing/2014/main" id="{B4E30936-EDE0-EB8B-80A4-320AF86EA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410" y="1825625"/>
            <a:ext cx="6624810" cy="3723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44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777A-B6DA-1A2A-62DF-50F9E1338656}"/>
              </a:ext>
            </a:extLst>
          </p:cNvPr>
          <p:cNvSpPr>
            <a:spLocks noGrp="1"/>
          </p:cNvSpPr>
          <p:nvPr>
            <p:ph type="title"/>
          </p:nvPr>
        </p:nvSpPr>
        <p:spPr>
          <a:xfrm>
            <a:off x="838200" y="681037"/>
            <a:ext cx="10515600" cy="1325563"/>
          </a:xfrm>
        </p:spPr>
        <p:txBody>
          <a:bodyPr>
            <a:normAutofit fontScale="90000"/>
          </a:bodyPr>
          <a:lstStyle/>
          <a:p>
            <a:pPr algn="ctr"/>
            <a:r>
              <a:rPr lang="en-US" sz="4000" i="1" u="none" strike="noStrike" dirty="0">
                <a:solidFill>
                  <a:srgbClr val="222222"/>
                </a:solidFill>
                <a:effectLst/>
              </a:rPr>
              <a:t>Father sues school district for refusing to display </a:t>
            </a:r>
            <a:br>
              <a:rPr lang="en-US" sz="4000" i="1" u="none" strike="noStrike" dirty="0">
                <a:solidFill>
                  <a:srgbClr val="222222"/>
                </a:solidFill>
                <a:effectLst/>
              </a:rPr>
            </a:br>
            <a:r>
              <a:rPr lang="en-US" sz="4000" i="1" u="none" strike="noStrike" dirty="0">
                <a:solidFill>
                  <a:srgbClr val="222222"/>
                </a:solidFill>
                <a:effectLst/>
              </a:rPr>
              <a:t>‘straight pride’ flag alongside Progress Pride flag</a:t>
            </a:r>
            <a:br>
              <a:rPr lang="en-US" b="1" i="0" u="none" strike="noStrike" dirty="0">
                <a:solidFill>
                  <a:srgbClr val="222222"/>
                </a:solidFill>
                <a:effectLst/>
                <a:latin typeface="Roboto" panose="02000000000000000000" pitchFamily="2" charset="0"/>
              </a:rPr>
            </a:br>
            <a:endParaRPr lang="en-US" dirty="0"/>
          </a:p>
        </p:txBody>
      </p:sp>
      <p:sp>
        <p:nvSpPr>
          <p:cNvPr id="3" name="Content Placeholder 2">
            <a:extLst>
              <a:ext uri="{FF2B5EF4-FFF2-40B4-BE49-F238E27FC236}">
                <a16:creationId xmlns:a16="http://schemas.microsoft.com/office/drawing/2014/main" id="{6B82E23A-1B76-DD7D-CEA7-2A077B8C8B0C}"/>
              </a:ext>
            </a:extLst>
          </p:cNvPr>
          <p:cNvSpPr>
            <a:spLocks noGrp="1"/>
          </p:cNvSpPr>
          <p:nvPr>
            <p:ph idx="1"/>
          </p:nvPr>
        </p:nvSpPr>
        <p:spPr>
          <a:xfrm>
            <a:off x="964096" y="1825625"/>
            <a:ext cx="4094920" cy="4351338"/>
          </a:xfrm>
        </p:spPr>
        <p:txBody>
          <a:bodyPr/>
          <a:lstStyle/>
          <a:p>
            <a:pPr marL="0" indent="0">
              <a:buNone/>
            </a:pPr>
            <a:r>
              <a:rPr lang="en-US" b="0" i="0" u="none" strike="noStrike" dirty="0">
                <a:solidFill>
                  <a:srgbClr val="222222"/>
                </a:solidFill>
                <a:effectLst/>
                <a:latin typeface="Roboto" panose="02000000000000000000" pitchFamily="2" charset="0"/>
              </a:rPr>
              <a:t>A Colorado father is suing the state's largest school district, claiming staff refused to let him display a "straight pride" flag alongside the Progress Pride flags on view throughout his children's Denver school.</a:t>
            </a:r>
            <a:endParaRPr lang="en-US" dirty="0"/>
          </a:p>
        </p:txBody>
      </p:sp>
      <p:pic>
        <p:nvPicPr>
          <p:cNvPr id="10242" name="Picture 2" descr="New pride flag.">
            <a:extLst>
              <a:ext uri="{FF2B5EF4-FFF2-40B4-BE49-F238E27FC236}">
                <a16:creationId xmlns:a16="http://schemas.microsoft.com/office/drawing/2014/main" id="{E1DD4A33-F290-DA43-BD31-7EF1CCD2F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957" y="2087216"/>
            <a:ext cx="5772304" cy="324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140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C2CC-F908-920E-E232-7894C65A8926}"/>
              </a:ext>
            </a:extLst>
          </p:cNvPr>
          <p:cNvSpPr>
            <a:spLocks noGrp="1"/>
          </p:cNvSpPr>
          <p:nvPr>
            <p:ph type="title"/>
          </p:nvPr>
        </p:nvSpPr>
        <p:spPr/>
        <p:txBody>
          <a:bodyPr>
            <a:normAutofit fontScale="90000"/>
          </a:bodyPr>
          <a:lstStyle/>
          <a:p>
            <a:pPr algn="ctr"/>
            <a:br>
              <a:rPr lang="en-US" b="1" i="0" u="none" strike="noStrike" dirty="0">
                <a:solidFill>
                  <a:srgbClr val="222222"/>
                </a:solidFill>
                <a:effectLst/>
                <a:latin typeface="Roboto" panose="02000000000000000000" pitchFamily="2" charset="0"/>
              </a:rPr>
            </a:br>
            <a:r>
              <a:rPr lang="en-US" sz="4000" b="1" i="1" u="none" strike="noStrike" dirty="0">
                <a:solidFill>
                  <a:srgbClr val="222222"/>
                </a:solidFill>
                <a:effectLst/>
              </a:rPr>
              <a:t>Christian parents complain after 11-year-old daughter forced to share bed with biological male on school trip</a:t>
            </a:r>
            <a:br>
              <a:rPr lang="en-US" sz="4000" b="1" i="1" u="none" strike="noStrike" dirty="0">
                <a:solidFill>
                  <a:srgbClr val="222222"/>
                </a:solidFill>
                <a:effectLst/>
              </a:rPr>
            </a:br>
            <a:endParaRPr lang="en-US" sz="4000" i="1" dirty="0"/>
          </a:p>
        </p:txBody>
      </p:sp>
      <p:pic>
        <p:nvPicPr>
          <p:cNvPr id="11266" name="Picture 2" descr="Christian parents say their daughter was forced to share a bed with biological male on school trip">
            <a:extLst>
              <a:ext uri="{FF2B5EF4-FFF2-40B4-BE49-F238E27FC236}">
                <a16:creationId xmlns:a16="http://schemas.microsoft.com/office/drawing/2014/main" id="{1AD06E26-9968-ACED-A71F-83DA3AD1C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269" y="1896509"/>
            <a:ext cx="6417366" cy="360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618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69654-023E-D1F1-3823-0CA305495B92}"/>
              </a:ext>
            </a:extLst>
          </p:cNvPr>
          <p:cNvSpPr>
            <a:spLocks noGrp="1"/>
          </p:cNvSpPr>
          <p:nvPr>
            <p:ph type="title"/>
          </p:nvPr>
        </p:nvSpPr>
        <p:spPr>
          <a:xfrm>
            <a:off x="838200" y="181505"/>
            <a:ext cx="10515600" cy="1325563"/>
          </a:xfrm>
        </p:spPr>
        <p:txBody>
          <a:bodyPr/>
          <a:lstStyle/>
          <a:p>
            <a:pPr algn="ctr"/>
            <a:r>
              <a:rPr lang="en-US" i="1" dirty="0"/>
              <a:t>U.S. Political Division </a:t>
            </a:r>
          </a:p>
        </p:txBody>
      </p:sp>
      <p:sp>
        <p:nvSpPr>
          <p:cNvPr id="3" name="Content Placeholder 2">
            <a:extLst>
              <a:ext uri="{FF2B5EF4-FFF2-40B4-BE49-F238E27FC236}">
                <a16:creationId xmlns:a16="http://schemas.microsoft.com/office/drawing/2014/main" id="{78871B14-BF7E-542E-8ABC-A352D367C425}"/>
              </a:ext>
            </a:extLst>
          </p:cNvPr>
          <p:cNvSpPr>
            <a:spLocks noGrp="1"/>
          </p:cNvSpPr>
          <p:nvPr>
            <p:ph idx="1"/>
          </p:nvPr>
        </p:nvSpPr>
        <p:spPr>
          <a:xfrm>
            <a:off x="643467" y="1507068"/>
            <a:ext cx="5774265" cy="4669896"/>
          </a:xfrm>
        </p:spPr>
        <p:txBody>
          <a:bodyPr>
            <a:normAutofit fontScale="92500" lnSpcReduction="20000"/>
          </a:bodyPr>
          <a:lstStyle/>
          <a:p>
            <a:r>
              <a:rPr lang="en-US" dirty="0"/>
              <a:t>Trump factor – fatigue and exhaustion </a:t>
            </a:r>
          </a:p>
          <a:p>
            <a:r>
              <a:rPr lang="en-US" dirty="0"/>
              <a:t>Trump’s very loyal base </a:t>
            </a:r>
          </a:p>
          <a:p>
            <a:r>
              <a:rPr lang="en-US" dirty="0"/>
              <a:t>Was reconsidering running then Mar a Lago raid and possible indictments, all but forced him to run</a:t>
            </a:r>
          </a:p>
          <a:p>
            <a:r>
              <a:rPr lang="en-US" dirty="0"/>
              <a:t>2024 race perspective </a:t>
            </a:r>
            <a:br>
              <a:rPr lang="en-US" dirty="0"/>
            </a:br>
            <a:endParaRPr lang="en-US" dirty="0"/>
          </a:p>
          <a:p>
            <a:r>
              <a:rPr lang="en-US" dirty="0"/>
              <a:t>House investigations – major division and vitriol </a:t>
            </a:r>
          </a:p>
          <a:p>
            <a:r>
              <a:rPr lang="en-US" dirty="0"/>
              <a:t>Hunter Biden and Joe Biden </a:t>
            </a:r>
          </a:p>
          <a:p>
            <a:r>
              <a:rPr lang="en-US" dirty="0"/>
              <a:t>Atty General  Merrick Garland </a:t>
            </a:r>
          </a:p>
          <a:p>
            <a:r>
              <a:rPr lang="en-US" dirty="0"/>
              <a:t>FBI Director Christopher Wray </a:t>
            </a:r>
          </a:p>
          <a:p>
            <a:endParaRPr lang="en-US" dirty="0"/>
          </a:p>
        </p:txBody>
      </p:sp>
      <p:pic>
        <p:nvPicPr>
          <p:cNvPr id="71682" name="Picture 2" descr="Former President Donald Trump stands on stage with former first lady Melania Trump after he announced a run for president for the third time at Mar-a-Lago in Palm Beach, Fla., Tuesday, Nov. 15, 2022. ">
            <a:extLst>
              <a:ext uri="{FF2B5EF4-FFF2-40B4-BE49-F238E27FC236}">
                <a16:creationId xmlns:a16="http://schemas.microsoft.com/office/drawing/2014/main" id="{C2DF337D-4449-6385-6524-F8B725CE7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534" y="1894205"/>
            <a:ext cx="4869180" cy="371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0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75CE5-11AE-DD1C-11FB-F216D9383433}"/>
              </a:ext>
            </a:extLst>
          </p:cNvPr>
          <p:cNvSpPr>
            <a:spLocks noGrp="1"/>
          </p:cNvSpPr>
          <p:nvPr>
            <p:ph type="ctrTitle"/>
          </p:nvPr>
        </p:nvSpPr>
        <p:spPr>
          <a:xfrm>
            <a:off x="1591917" y="376927"/>
            <a:ext cx="9008165" cy="646802"/>
          </a:xfrm>
        </p:spPr>
        <p:txBody>
          <a:bodyPr>
            <a:normAutofit/>
          </a:bodyPr>
          <a:lstStyle/>
          <a:p>
            <a:r>
              <a:rPr lang="en-US" sz="3600" i="1" dirty="0"/>
              <a:t>US Election November 2024</a:t>
            </a:r>
          </a:p>
        </p:txBody>
      </p:sp>
      <p:pic>
        <p:nvPicPr>
          <p:cNvPr id="4098" name="Picture 2" descr="270toWin - 2024 Presidential Election Interactive Map">
            <a:extLst>
              <a:ext uri="{FF2B5EF4-FFF2-40B4-BE49-F238E27FC236}">
                <a16:creationId xmlns:a16="http://schemas.microsoft.com/office/drawing/2014/main" id="{4D030825-7F4B-506B-AFD9-3E391D25A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813" y="1261444"/>
            <a:ext cx="8179836" cy="521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28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8FE8-4161-55B8-FB7D-169BFD9BAB73}"/>
              </a:ext>
            </a:extLst>
          </p:cNvPr>
          <p:cNvSpPr>
            <a:spLocks noGrp="1"/>
          </p:cNvSpPr>
          <p:nvPr>
            <p:ph type="title"/>
          </p:nvPr>
        </p:nvSpPr>
        <p:spPr/>
        <p:txBody>
          <a:bodyPr/>
          <a:lstStyle/>
          <a:p>
            <a:pPr algn="ctr"/>
            <a:r>
              <a:rPr lang="en-US" i="1" dirty="0"/>
              <a:t>Republicans - Democrats - Independent </a:t>
            </a:r>
          </a:p>
        </p:txBody>
      </p:sp>
      <p:sp>
        <p:nvSpPr>
          <p:cNvPr id="3" name="Content Placeholder 2">
            <a:extLst>
              <a:ext uri="{FF2B5EF4-FFF2-40B4-BE49-F238E27FC236}">
                <a16:creationId xmlns:a16="http://schemas.microsoft.com/office/drawing/2014/main" id="{DB285B43-50A1-0A12-6FD5-1128EBD1DB9E}"/>
              </a:ext>
            </a:extLst>
          </p:cNvPr>
          <p:cNvSpPr>
            <a:spLocks noGrp="1"/>
          </p:cNvSpPr>
          <p:nvPr>
            <p:ph idx="1"/>
          </p:nvPr>
        </p:nvSpPr>
        <p:spPr>
          <a:xfrm>
            <a:off x="838200" y="1825625"/>
            <a:ext cx="4350026" cy="4351338"/>
          </a:xfrm>
        </p:spPr>
        <p:txBody>
          <a:bodyPr>
            <a:normAutofit fontScale="70000" lnSpcReduction="20000"/>
          </a:bodyPr>
          <a:lstStyle/>
          <a:p>
            <a:pPr marL="0" indent="0">
              <a:buNone/>
            </a:pPr>
            <a:r>
              <a:rPr lang="en-US" dirty="0"/>
              <a:t>Republicans </a:t>
            </a:r>
          </a:p>
          <a:p>
            <a:r>
              <a:rPr lang="en-US" dirty="0"/>
              <a:t>Donald Trump </a:t>
            </a:r>
          </a:p>
          <a:p>
            <a:r>
              <a:rPr lang="en-US" dirty="0"/>
              <a:t>Ron </a:t>
            </a:r>
            <a:r>
              <a:rPr lang="en-US" dirty="0" err="1"/>
              <a:t>Desantis</a:t>
            </a:r>
            <a:endParaRPr lang="en-US" dirty="0"/>
          </a:p>
          <a:p>
            <a:r>
              <a:rPr lang="en-US" dirty="0"/>
              <a:t>Nicki Haley </a:t>
            </a:r>
          </a:p>
          <a:p>
            <a:r>
              <a:rPr lang="en-US" dirty="0"/>
              <a:t>Glen </a:t>
            </a:r>
            <a:r>
              <a:rPr lang="en-US" dirty="0" err="1"/>
              <a:t>Youngkin</a:t>
            </a:r>
            <a:endParaRPr lang="en-US" dirty="0"/>
          </a:p>
          <a:p>
            <a:pPr marL="0" indent="0">
              <a:buNone/>
            </a:pPr>
            <a:endParaRPr lang="en-US" dirty="0"/>
          </a:p>
          <a:p>
            <a:pPr marL="0" indent="0">
              <a:buNone/>
            </a:pPr>
            <a:r>
              <a:rPr lang="en-US" dirty="0"/>
              <a:t>Democrats</a:t>
            </a:r>
          </a:p>
          <a:p>
            <a:r>
              <a:rPr lang="en-US" dirty="0"/>
              <a:t>Gavin Newsom </a:t>
            </a:r>
          </a:p>
          <a:p>
            <a:r>
              <a:rPr lang="en-US" dirty="0"/>
              <a:t>Joe Biden </a:t>
            </a:r>
          </a:p>
          <a:p>
            <a:endParaRPr lang="en-US" dirty="0"/>
          </a:p>
          <a:p>
            <a:pPr marL="0" indent="0">
              <a:buNone/>
            </a:pPr>
            <a:r>
              <a:rPr lang="en-US" dirty="0"/>
              <a:t>Independent </a:t>
            </a:r>
            <a:br>
              <a:rPr lang="en-US" dirty="0"/>
            </a:br>
            <a:endParaRPr lang="en-US" dirty="0"/>
          </a:p>
          <a:p>
            <a:r>
              <a:rPr lang="en-US" dirty="0"/>
              <a:t>Robert F. Kennedy </a:t>
            </a:r>
          </a:p>
        </p:txBody>
      </p:sp>
      <p:pic>
        <p:nvPicPr>
          <p:cNvPr id="6146" name="Picture 2" descr="What to know about Democratic presidential candidate Robert F. Kennedy Jr.  - ABC News">
            <a:extLst>
              <a:ext uri="{FF2B5EF4-FFF2-40B4-BE49-F238E27FC236}">
                <a16:creationId xmlns:a16="http://schemas.microsoft.com/office/drawing/2014/main" id="{15DDBDDC-32ED-62F9-96D2-3112FF38F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1835" y="4294706"/>
            <a:ext cx="3538329" cy="19932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onald J. Trump | The White House">
            <a:extLst>
              <a:ext uri="{FF2B5EF4-FFF2-40B4-BE49-F238E27FC236}">
                <a16:creationId xmlns:a16="http://schemas.microsoft.com/office/drawing/2014/main" id="{F0BACA9B-B734-779F-3585-6C9C2D981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835" y="1565465"/>
            <a:ext cx="2557669" cy="255766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ewsom airs Florida ad urging people to fight for freedom – or move to  California | Gavin Newsom | The Guardian">
            <a:extLst>
              <a:ext uri="{FF2B5EF4-FFF2-40B4-BE49-F238E27FC236}">
                <a16:creationId xmlns:a16="http://schemas.microsoft.com/office/drawing/2014/main" id="{B20879D2-1EBB-B47B-1349-C74E38826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9626" y="1565465"/>
            <a:ext cx="2561052" cy="2561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933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68D8-565D-009A-B210-B9B825BBA404}"/>
              </a:ext>
            </a:extLst>
          </p:cNvPr>
          <p:cNvSpPr>
            <a:spLocks noGrp="1"/>
          </p:cNvSpPr>
          <p:nvPr>
            <p:ph type="title"/>
          </p:nvPr>
        </p:nvSpPr>
        <p:spPr>
          <a:xfrm>
            <a:off x="838200" y="480330"/>
            <a:ext cx="10515600" cy="1325563"/>
          </a:xfrm>
        </p:spPr>
        <p:txBody>
          <a:bodyPr>
            <a:noAutofit/>
          </a:bodyPr>
          <a:lstStyle/>
          <a:p>
            <a:pPr algn="ctr"/>
            <a:r>
              <a:rPr lang="en-US" sz="3600" i="1" dirty="0"/>
              <a:t>US Senate: </a:t>
            </a:r>
            <a:r>
              <a:rPr lang="en-US" sz="3600" b="0" i="1" u="none" strike="noStrike" dirty="0">
                <a:solidFill>
                  <a:srgbClr val="212529"/>
                </a:solidFill>
                <a:effectLst/>
              </a:rPr>
              <a:t>34 seats up in 2024 - including a special election in Nebraska - of which 23 are held by Democrats or Independents. </a:t>
            </a:r>
            <a:endParaRPr lang="en-US" sz="3600" i="1" dirty="0"/>
          </a:p>
        </p:txBody>
      </p:sp>
      <p:pic>
        <p:nvPicPr>
          <p:cNvPr id="4" name="Picture 3">
            <a:extLst>
              <a:ext uri="{FF2B5EF4-FFF2-40B4-BE49-F238E27FC236}">
                <a16:creationId xmlns:a16="http://schemas.microsoft.com/office/drawing/2014/main" id="{D45420BF-530C-88F6-295D-3F71DD6328F1}"/>
              </a:ext>
            </a:extLst>
          </p:cNvPr>
          <p:cNvPicPr>
            <a:picLocks noChangeAspect="1"/>
          </p:cNvPicPr>
          <p:nvPr/>
        </p:nvPicPr>
        <p:blipFill>
          <a:blip r:embed="rId2"/>
          <a:stretch>
            <a:fillRect/>
          </a:stretch>
        </p:blipFill>
        <p:spPr>
          <a:xfrm>
            <a:off x="4999383" y="1815832"/>
            <a:ext cx="6437243" cy="4686982"/>
          </a:xfrm>
          <a:prstGeom prst="rect">
            <a:avLst/>
          </a:prstGeom>
        </p:spPr>
      </p:pic>
      <p:sp>
        <p:nvSpPr>
          <p:cNvPr id="6" name="TextBox 5">
            <a:extLst>
              <a:ext uri="{FF2B5EF4-FFF2-40B4-BE49-F238E27FC236}">
                <a16:creationId xmlns:a16="http://schemas.microsoft.com/office/drawing/2014/main" id="{17A46868-0F9E-2447-8B02-76996C163AA9}"/>
              </a:ext>
            </a:extLst>
          </p:cNvPr>
          <p:cNvSpPr txBox="1"/>
          <p:nvPr/>
        </p:nvSpPr>
        <p:spPr>
          <a:xfrm>
            <a:off x="477079" y="2763078"/>
            <a:ext cx="4055165" cy="1938992"/>
          </a:xfrm>
          <a:prstGeom prst="rect">
            <a:avLst/>
          </a:prstGeom>
          <a:noFill/>
        </p:spPr>
        <p:txBody>
          <a:bodyPr wrap="square">
            <a:spAutoFit/>
          </a:bodyPr>
          <a:lstStyle/>
          <a:p>
            <a:r>
              <a:rPr lang="en-US" sz="2400" b="0" i="0" u="none" strike="noStrike" dirty="0">
                <a:solidFill>
                  <a:srgbClr val="212529"/>
                </a:solidFill>
                <a:effectLst/>
                <a:latin typeface="+mj-lt"/>
              </a:rPr>
              <a:t>Republicans can retake control with a net gain of two seats or by winning the 2024 presidential election along with a net gain of one seat.</a:t>
            </a:r>
            <a:endParaRPr lang="en-US" sz="2400" dirty="0">
              <a:latin typeface="+mj-lt"/>
            </a:endParaRPr>
          </a:p>
        </p:txBody>
      </p:sp>
    </p:spTree>
    <p:extLst>
      <p:ext uri="{BB962C8B-B14F-4D97-AF65-F5344CB8AC3E}">
        <p14:creationId xmlns:p14="http://schemas.microsoft.com/office/powerpoint/2010/main" val="4157466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68D8-565D-009A-B210-B9B825BBA404}"/>
              </a:ext>
            </a:extLst>
          </p:cNvPr>
          <p:cNvSpPr>
            <a:spLocks noGrp="1"/>
          </p:cNvSpPr>
          <p:nvPr>
            <p:ph type="title"/>
          </p:nvPr>
        </p:nvSpPr>
        <p:spPr>
          <a:xfrm>
            <a:off x="838200" y="480330"/>
            <a:ext cx="10515600" cy="1325563"/>
          </a:xfrm>
        </p:spPr>
        <p:txBody>
          <a:bodyPr>
            <a:noAutofit/>
          </a:bodyPr>
          <a:lstStyle/>
          <a:p>
            <a:pPr algn="ctr"/>
            <a:r>
              <a:rPr lang="en-US" sz="3600" i="1" dirty="0"/>
              <a:t>US House: </a:t>
            </a:r>
            <a:r>
              <a:rPr lang="en-US" sz="3600" b="0" i="1" u="none" strike="noStrike" dirty="0">
                <a:solidFill>
                  <a:srgbClr val="212529"/>
                </a:solidFill>
                <a:effectLst/>
              </a:rPr>
              <a:t>218 seats up in 2024</a:t>
            </a:r>
            <a:endParaRPr lang="en-US" sz="3600" i="1" dirty="0"/>
          </a:p>
        </p:txBody>
      </p:sp>
      <p:sp>
        <p:nvSpPr>
          <p:cNvPr id="6" name="TextBox 5">
            <a:extLst>
              <a:ext uri="{FF2B5EF4-FFF2-40B4-BE49-F238E27FC236}">
                <a16:creationId xmlns:a16="http://schemas.microsoft.com/office/drawing/2014/main" id="{17A46868-0F9E-2447-8B02-76996C163AA9}"/>
              </a:ext>
            </a:extLst>
          </p:cNvPr>
          <p:cNvSpPr txBox="1"/>
          <p:nvPr/>
        </p:nvSpPr>
        <p:spPr>
          <a:xfrm>
            <a:off x="838200" y="2186608"/>
            <a:ext cx="4061791" cy="1938992"/>
          </a:xfrm>
          <a:prstGeom prst="rect">
            <a:avLst/>
          </a:prstGeom>
          <a:noFill/>
        </p:spPr>
        <p:txBody>
          <a:bodyPr wrap="square">
            <a:spAutoFit/>
          </a:bodyPr>
          <a:lstStyle/>
          <a:p>
            <a:r>
              <a:rPr lang="en-US" sz="2400" b="0" i="0" u="none" strike="noStrike" dirty="0">
                <a:solidFill>
                  <a:srgbClr val="212529"/>
                </a:solidFill>
                <a:effectLst/>
                <a:latin typeface="-apple-system"/>
              </a:rPr>
              <a:t>The Republican Party currently controls the U.S. House, where 218 seats are needed for a majority (when there are no vacancies).</a:t>
            </a:r>
            <a:endParaRPr lang="en-US" sz="2400" dirty="0">
              <a:latin typeface="+mj-lt"/>
            </a:endParaRPr>
          </a:p>
        </p:txBody>
      </p:sp>
      <p:pic>
        <p:nvPicPr>
          <p:cNvPr id="3" name="Picture 2">
            <a:extLst>
              <a:ext uri="{FF2B5EF4-FFF2-40B4-BE49-F238E27FC236}">
                <a16:creationId xmlns:a16="http://schemas.microsoft.com/office/drawing/2014/main" id="{8CEF45DA-7D23-9F6D-E6E9-BB6CDFE527B3}"/>
              </a:ext>
            </a:extLst>
          </p:cNvPr>
          <p:cNvPicPr>
            <a:picLocks noChangeAspect="1"/>
          </p:cNvPicPr>
          <p:nvPr/>
        </p:nvPicPr>
        <p:blipFill>
          <a:blip r:embed="rId2"/>
          <a:stretch>
            <a:fillRect/>
          </a:stretch>
        </p:blipFill>
        <p:spPr>
          <a:xfrm>
            <a:off x="5529469" y="1727938"/>
            <a:ext cx="5542722" cy="4571248"/>
          </a:xfrm>
          <a:prstGeom prst="rect">
            <a:avLst/>
          </a:prstGeom>
        </p:spPr>
      </p:pic>
    </p:spTree>
    <p:extLst>
      <p:ext uri="{BB962C8B-B14F-4D97-AF65-F5344CB8AC3E}">
        <p14:creationId xmlns:p14="http://schemas.microsoft.com/office/powerpoint/2010/main" val="3558671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2EBAB-2F82-B487-A9A7-9F5E9681AB8B}"/>
              </a:ext>
            </a:extLst>
          </p:cNvPr>
          <p:cNvSpPr>
            <a:spLocks noGrp="1"/>
          </p:cNvSpPr>
          <p:nvPr>
            <p:ph type="title"/>
          </p:nvPr>
        </p:nvSpPr>
        <p:spPr>
          <a:xfrm>
            <a:off x="838200" y="534090"/>
            <a:ext cx="10515600" cy="1325563"/>
          </a:xfrm>
        </p:spPr>
        <p:txBody>
          <a:bodyPr>
            <a:noAutofit/>
          </a:bodyPr>
          <a:lstStyle/>
          <a:p>
            <a:pPr algn="ctr"/>
            <a:r>
              <a:rPr lang="en-US" sz="3600" i="1" u="none" strike="noStrike" dirty="0">
                <a:solidFill>
                  <a:srgbClr val="303030"/>
                </a:solidFill>
                <a:effectLst/>
              </a:rPr>
              <a:t>USA Today, </a:t>
            </a:r>
            <a:r>
              <a:rPr lang="en-US" sz="3600" i="1" dirty="0">
                <a:solidFill>
                  <a:srgbClr val="303030"/>
                </a:solidFill>
              </a:rPr>
              <a:t>December 4, 2023</a:t>
            </a:r>
            <a:br>
              <a:rPr lang="en-US" sz="3600" i="1" dirty="0">
                <a:solidFill>
                  <a:srgbClr val="303030"/>
                </a:solidFill>
              </a:rPr>
            </a:br>
            <a:r>
              <a:rPr lang="en-US" sz="3600" i="1" u="none" strike="noStrike" dirty="0">
                <a:solidFill>
                  <a:srgbClr val="303030"/>
                </a:solidFill>
                <a:effectLst/>
              </a:rPr>
              <a:t>Could 2024 election cause society to collapse? </a:t>
            </a:r>
            <a:br>
              <a:rPr lang="en-US" sz="3600" i="1" u="none" strike="noStrike" dirty="0">
                <a:solidFill>
                  <a:srgbClr val="303030"/>
                </a:solidFill>
                <a:effectLst/>
              </a:rPr>
            </a:br>
            <a:r>
              <a:rPr lang="en-US" sz="3600" i="1" u="none" strike="noStrike" dirty="0">
                <a:solidFill>
                  <a:srgbClr val="303030"/>
                </a:solidFill>
                <a:effectLst/>
              </a:rPr>
              <a:t>Some preppers think so — and they're ready.</a:t>
            </a:r>
            <a:br>
              <a:rPr lang="en-US" sz="3600" i="1" u="none" strike="noStrike" dirty="0">
                <a:solidFill>
                  <a:srgbClr val="303030"/>
                </a:solidFill>
                <a:effectLst/>
              </a:rPr>
            </a:br>
            <a:endParaRPr lang="en-US" sz="3600" i="1" dirty="0"/>
          </a:p>
        </p:txBody>
      </p:sp>
      <p:sp>
        <p:nvSpPr>
          <p:cNvPr id="3" name="Content Placeholder 2">
            <a:extLst>
              <a:ext uri="{FF2B5EF4-FFF2-40B4-BE49-F238E27FC236}">
                <a16:creationId xmlns:a16="http://schemas.microsoft.com/office/drawing/2014/main" id="{76D175DD-4A69-509D-D20A-341862915621}"/>
              </a:ext>
            </a:extLst>
          </p:cNvPr>
          <p:cNvSpPr>
            <a:spLocks noGrp="1"/>
          </p:cNvSpPr>
          <p:nvPr>
            <p:ph idx="1"/>
          </p:nvPr>
        </p:nvSpPr>
        <p:spPr>
          <a:xfrm>
            <a:off x="609600" y="1977886"/>
            <a:ext cx="4876800" cy="4346023"/>
          </a:xfrm>
        </p:spPr>
        <p:txBody>
          <a:bodyPr>
            <a:normAutofit fontScale="77500" lnSpcReduction="20000"/>
          </a:bodyPr>
          <a:lstStyle/>
          <a:p>
            <a:pPr marL="0" indent="0">
              <a:buNone/>
            </a:pPr>
            <a:r>
              <a:rPr lang="en-US" b="0" i="0" u="none" strike="noStrike" dirty="0">
                <a:solidFill>
                  <a:srgbClr val="303030"/>
                </a:solidFill>
                <a:effectLst/>
                <a:latin typeface="+mj-lt"/>
              </a:rPr>
              <a:t>A growing number of people on both sides of the political divide who are preparing for the possibility of a disastrous collapse of society after the 2024 election. </a:t>
            </a:r>
            <a:br>
              <a:rPr lang="en-US" b="0" i="0" u="none" strike="noStrike" dirty="0">
                <a:solidFill>
                  <a:srgbClr val="303030"/>
                </a:solidFill>
                <a:effectLst/>
                <a:latin typeface="+mj-lt"/>
              </a:rPr>
            </a:br>
            <a:br>
              <a:rPr lang="en-US" b="0" i="0" u="none" strike="noStrike" dirty="0">
                <a:solidFill>
                  <a:srgbClr val="303030"/>
                </a:solidFill>
                <a:effectLst/>
                <a:latin typeface="+mj-lt"/>
              </a:rPr>
            </a:br>
            <a:r>
              <a:rPr lang="en-US" b="0" i="0" u="none" strike="noStrike" dirty="0">
                <a:solidFill>
                  <a:srgbClr val="303030"/>
                </a:solidFill>
                <a:effectLst/>
                <a:latin typeface="+mj-lt"/>
              </a:rPr>
              <a:t>In the past 12 months, 39% of millennials and 40% of Gen </a:t>
            </a:r>
            <a:r>
              <a:rPr lang="en-US" b="0" i="0" u="none" strike="noStrike" dirty="0" err="1">
                <a:solidFill>
                  <a:srgbClr val="303030"/>
                </a:solidFill>
                <a:effectLst/>
                <a:latin typeface="+mj-lt"/>
              </a:rPr>
              <a:t>Zers</a:t>
            </a:r>
            <a:r>
              <a:rPr lang="en-US" b="0" i="0" u="none" strike="noStrike" dirty="0">
                <a:solidFill>
                  <a:srgbClr val="303030"/>
                </a:solidFill>
                <a:effectLst/>
                <a:latin typeface="+mj-lt"/>
              </a:rPr>
              <a:t> reported having spent money on prepping, according to </a:t>
            </a:r>
            <a:r>
              <a:rPr lang="en-US" b="0" i="0" u="sng" dirty="0">
                <a:solidFill>
                  <a:srgbClr val="303030"/>
                </a:solidFill>
                <a:effectLst/>
                <a:latin typeface="+mj-lt"/>
                <a:hlinkClick r:id="rId2"/>
              </a:rPr>
              <a:t>Finder.com</a:t>
            </a:r>
            <a:r>
              <a:rPr lang="en-US" b="0" i="0" u="none" strike="noStrike" dirty="0">
                <a:solidFill>
                  <a:srgbClr val="303030"/>
                </a:solidFill>
                <a:effectLst/>
                <a:latin typeface="+mj-lt"/>
              </a:rPr>
              <a:t>, which has collected similar data since at least 2017. Overall, almost 30% of Americans surveyed reported taking some steps toward emergency preparedness last year, up from about 25% in 2017, according to the annual Finder survey.</a:t>
            </a:r>
            <a:endParaRPr lang="en-US" dirty="0">
              <a:latin typeface="+mj-lt"/>
            </a:endParaRPr>
          </a:p>
        </p:txBody>
      </p:sp>
      <p:pic>
        <p:nvPicPr>
          <p:cNvPr id="9218" name="Picture 2" descr="Supplies stockpiled inside a survival compound in Southern Colorado owned by the Fortitude Ranch &quot;prepper&quot; community.">
            <a:extLst>
              <a:ext uri="{FF2B5EF4-FFF2-40B4-BE49-F238E27FC236}">
                <a16:creationId xmlns:a16="http://schemas.microsoft.com/office/drawing/2014/main" id="{2E816F2D-E004-C290-1430-6541AD1AA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290" y="1859653"/>
            <a:ext cx="5928982" cy="396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20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75CE5-11AE-DD1C-11FB-F216D9383433}"/>
              </a:ext>
            </a:extLst>
          </p:cNvPr>
          <p:cNvSpPr>
            <a:spLocks noGrp="1"/>
          </p:cNvSpPr>
          <p:nvPr>
            <p:ph type="ctrTitle"/>
          </p:nvPr>
        </p:nvSpPr>
        <p:spPr>
          <a:xfrm>
            <a:off x="685800" y="330680"/>
            <a:ext cx="10197547" cy="1655762"/>
          </a:xfrm>
        </p:spPr>
        <p:txBody>
          <a:bodyPr>
            <a:normAutofit/>
          </a:bodyPr>
          <a:lstStyle/>
          <a:p>
            <a:r>
              <a:rPr lang="en-US" sz="3600" i="1" u="none" strike="noStrike" dirty="0">
                <a:solidFill>
                  <a:srgbClr val="18191B"/>
                </a:solidFill>
                <a:effectLst/>
              </a:rPr>
              <a:t>UN Launches Gates-Funded Global Digital ID Program as Experts Warn of ‘Totalitarian Nightmare’</a:t>
            </a:r>
            <a:br>
              <a:rPr lang="en-US" sz="3600" i="1" u="none" strike="noStrike" dirty="0">
                <a:solidFill>
                  <a:srgbClr val="18191B"/>
                </a:solidFill>
                <a:effectLst/>
              </a:rPr>
            </a:br>
            <a:r>
              <a:rPr lang="en-US" sz="3600" i="1" u="none" strike="noStrike" dirty="0">
                <a:solidFill>
                  <a:srgbClr val="18191B"/>
                </a:solidFill>
                <a:effectLst/>
              </a:rPr>
              <a:t>December 1, 2023</a:t>
            </a:r>
            <a:endParaRPr lang="en-US" sz="3600" i="1" dirty="0"/>
          </a:p>
        </p:txBody>
      </p:sp>
      <p:pic>
        <p:nvPicPr>
          <p:cNvPr id="1026" name="Picture 2" descr="un gates global digital id feature">
            <a:extLst>
              <a:ext uri="{FF2B5EF4-FFF2-40B4-BE49-F238E27FC236}">
                <a16:creationId xmlns:a16="http://schemas.microsoft.com/office/drawing/2014/main" id="{1479E10F-AE71-5617-D79B-E0865D16A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120" y="2216426"/>
            <a:ext cx="6738905" cy="3512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BF39DE-0DE5-7BE0-22F3-F610423B7B6E}"/>
              </a:ext>
            </a:extLst>
          </p:cNvPr>
          <p:cNvSpPr txBox="1"/>
          <p:nvPr/>
        </p:nvSpPr>
        <p:spPr>
          <a:xfrm>
            <a:off x="347870" y="1492941"/>
            <a:ext cx="4114800" cy="5262979"/>
          </a:xfrm>
          <a:prstGeom prst="rect">
            <a:avLst/>
          </a:prstGeom>
          <a:noFill/>
        </p:spPr>
        <p:txBody>
          <a:bodyPr wrap="square">
            <a:spAutoFit/>
          </a:bodyPr>
          <a:lstStyle/>
          <a:p>
            <a:pPr algn="l" fontAlgn="base"/>
            <a:br>
              <a:rPr lang="en-US" sz="1600" b="0" i="0" u="none" strike="noStrike" dirty="0">
                <a:solidFill>
                  <a:srgbClr val="000000"/>
                </a:solidFill>
                <a:effectLst/>
              </a:rPr>
            </a:br>
            <a:br>
              <a:rPr lang="en-US" sz="1600" b="0" i="0" u="none" strike="noStrike" dirty="0">
                <a:solidFill>
                  <a:srgbClr val="000000"/>
                </a:solidFill>
                <a:effectLst/>
              </a:rPr>
            </a:br>
            <a:r>
              <a:rPr lang="en-US" sz="1600" b="0" i="0" u="none" strike="noStrike" dirty="0">
                <a:solidFill>
                  <a:srgbClr val="000000"/>
                </a:solidFill>
                <a:effectLst/>
              </a:rPr>
              <a:t>With support from the Bill &amp; Melinda Gates Foundation, the United Nations (U.N.) this month launched an “</a:t>
            </a:r>
            <a:r>
              <a:rPr lang="en-US" sz="1600" b="0" i="0" u="none" strike="noStrike" dirty="0">
                <a:solidFill>
                  <a:srgbClr val="038BB3"/>
                </a:solidFill>
                <a:effectLst/>
                <a:hlinkClick r:id="rId3"/>
              </a:rPr>
              <a:t>ambitious-country-led campaign</a:t>
            </a:r>
            <a:r>
              <a:rPr lang="en-US" sz="1600" b="0" i="0" u="none" strike="noStrike" dirty="0">
                <a:solidFill>
                  <a:srgbClr val="000000"/>
                </a:solidFill>
                <a:effectLst/>
              </a:rPr>
              <a:t>” to promote and accelerate the development of a global digital public infrastructure (DPI). </a:t>
            </a:r>
            <a:br>
              <a:rPr lang="en-US" sz="1600" b="0" i="0" u="none" strike="noStrike" dirty="0">
                <a:solidFill>
                  <a:srgbClr val="000000"/>
                </a:solidFill>
                <a:effectLst/>
              </a:rPr>
            </a:br>
            <a:endParaRPr lang="en-US" sz="1600" b="0" i="0" u="none" strike="noStrike" dirty="0">
              <a:solidFill>
                <a:srgbClr val="000000"/>
              </a:solidFill>
              <a:effectLst/>
            </a:endParaRPr>
          </a:p>
          <a:p>
            <a:pPr algn="l" fontAlgn="base"/>
            <a:r>
              <a:rPr lang="en-US" sz="1600" b="0" i="0" u="none" strike="noStrike" dirty="0">
                <a:solidFill>
                  <a:srgbClr val="000000"/>
                </a:solidFill>
                <a:effectLst/>
              </a:rPr>
              <a:t>The </a:t>
            </a:r>
            <a:r>
              <a:rPr lang="en-US" sz="1600" b="0" i="0" u="none" strike="noStrike" dirty="0">
                <a:solidFill>
                  <a:srgbClr val="038BB3"/>
                </a:solidFill>
                <a:effectLst/>
                <a:hlinkClick r:id="rId3"/>
              </a:rPr>
              <a:t>United Nations Development Programme</a:t>
            </a:r>
            <a:r>
              <a:rPr lang="en-US" sz="1600" b="0" i="0" u="none" strike="noStrike" dirty="0">
                <a:solidFill>
                  <a:srgbClr val="000000"/>
                </a:solidFill>
                <a:effectLst/>
              </a:rPr>
              <a:t> (UNDP) said its “</a:t>
            </a:r>
            <a:r>
              <a:rPr lang="en-US" sz="1600" b="0" i="0" u="none" strike="noStrike" dirty="0">
                <a:solidFill>
                  <a:srgbClr val="038BB3"/>
                </a:solidFill>
                <a:effectLst/>
                <a:hlinkClick r:id="rId4"/>
              </a:rPr>
              <a:t>50-in-5</a:t>
            </a:r>
            <a:r>
              <a:rPr lang="en-US" sz="1600" b="0" i="0" u="none" strike="noStrike" dirty="0">
                <a:solidFill>
                  <a:srgbClr val="000000"/>
                </a:solidFill>
                <a:effectLst/>
              </a:rPr>
              <a:t>” campaign will spur the construction of “an underlying network of components” that includes “digital payments, ID, and data exchange system,” which will serve as “a critical accelerator of the </a:t>
            </a:r>
            <a:r>
              <a:rPr lang="en-US" sz="1600" b="0" i="0" u="none" strike="noStrike" dirty="0">
                <a:solidFill>
                  <a:srgbClr val="038BB3"/>
                </a:solidFill>
                <a:effectLst/>
                <a:hlinkClick r:id="rId5"/>
              </a:rPr>
              <a:t>Sustainable Development Goals</a:t>
            </a:r>
            <a:r>
              <a:rPr lang="en-US" sz="1600" b="0" i="0" u="none" strike="noStrike" dirty="0">
                <a:solidFill>
                  <a:srgbClr val="000000"/>
                </a:solidFill>
                <a:effectLst/>
              </a:rPr>
              <a:t> (SDGs).”</a:t>
            </a:r>
          </a:p>
          <a:p>
            <a:pPr algn="l" fontAlgn="base"/>
            <a:r>
              <a:rPr lang="en-US" sz="1600" b="0" i="0" u="none" strike="noStrike" dirty="0">
                <a:solidFill>
                  <a:srgbClr val="000000"/>
                </a:solidFill>
                <a:effectLst/>
              </a:rPr>
              <a:t>“The goal of the campaign is for 50 countries to have designed, implemented, and scaled at least one DPI component in a safe, inclusive, and interoperable manner in five years,” the UNDP stated.</a:t>
            </a:r>
          </a:p>
        </p:txBody>
      </p:sp>
    </p:spTree>
    <p:extLst>
      <p:ext uri="{BB962C8B-B14F-4D97-AF65-F5344CB8AC3E}">
        <p14:creationId xmlns:p14="http://schemas.microsoft.com/office/powerpoint/2010/main" val="130427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9864E-220F-33FE-40B0-54175F02B0EF}"/>
              </a:ext>
            </a:extLst>
          </p:cNvPr>
          <p:cNvSpPr>
            <a:spLocks noGrp="1"/>
          </p:cNvSpPr>
          <p:nvPr>
            <p:ph idx="1"/>
          </p:nvPr>
        </p:nvSpPr>
        <p:spPr>
          <a:xfrm>
            <a:off x="838199" y="779197"/>
            <a:ext cx="10930467" cy="5587735"/>
          </a:xfrm>
        </p:spPr>
        <p:txBody>
          <a:bodyPr>
            <a:normAutofit fontScale="92500"/>
          </a:bodyPr>
          <a:lstStyle/>
          <a:p>
            <a:pPr marL="0" indent="0">
              <a:buNone/>
            </a:pPr>
            <a:endParaRPr lang="en-US" sz="1800" kern="18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buNone/>
            </a:pPr>
            <a:r>
              <a:rPr lang="en-US" sz="3600" i="1" kern="18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Koenig on November 4, 2022: </a:t>
            </a:r>
          </a:p>
          <a:p>
            <a:pPr marL="0" indent="0" algn="ctr">
              <a:buNone/>
            </a:pPr>
            <a:endParaRPr lang="en-US" sz="3600" i="1" kern="18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buNone/>
            </a:pPr>
            <a:r>
              <a:rPr lang="en-US" sz="3600" i="1" kern="1800" dirty="0">
                <a:solidFill>
                  <a:srgbClr val="1E1E1E"/>
                </a:solidFill>
                <a:effectLst/>
                <a:latin typeface="Times New Roman" panose="02020603050405020304" pitchFamily="18" charset="0"/>
                <a:ea typeface="Times New Roman" panose="02020603050405020304" pitchFamily="18" charset="0"/>
                <a:cs typeface="Times New Roman" panose="02020603050405020304" pitchFamily="18" charset="0"/>
              </a:rPr>
              <a:t>Praying what happened with the Brazilian vote in October 2022 won’t happen in the U.S. While millions of Republicans were working hard to get out the vote, billions of dollars was spent, the voting machine fraudsters were planning their electronic election manipulation. </a:t>
            </a:r>
          </a:p>
          <a:p>
            <a:pPr marL="0" indent="0" algn="ctr">
              <a:buNone/>
            </a:pPr>
            <a:endParaRPr lang="en-US" sz="3600" i="1" kern="1800" dirty="0">
              <a:solidFill>
                <a:srgbClr val="1E1E1E"/>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r>
              <a:rPr lang="en-US" sz="3600" i="1" dirty="0">
                <a:solidFill>
                  <a:srgbClr val="000000"/>
                </a:solidFill>
                <a:latin typeface="Times New Roman" panose="02020603050405020304" pitchFamily="18" charset="0"/>
              </a:rPr>
              <a:t>V</a:t>
            </a:r>
            <a:r>
              <a:rPr lang="en-US" sz="3600" b="0" i="1" u="none" strike="noStrike" dirty="0">
                <a:solidFill>
                  <a:srgbClr val="000000"/>
                </a:solidFill>
                <a:effectLst/>
                <a:latin typeface="Times New Roman" panose="02020603050405020304" pitchFamily="18" charset="0"/>
              </a:rPr>
              <a:t>ote fraud has been successful in two </a:t>
            </a:r>
            <a:br>
              <a:rPr lang="en-US" sz="3600" b="0" i="1" u="none" strike="noStrike" dirty="0">
                <a:solidFill>
                  <a:srgbClr val="000000"/>
                </a:solidFill>
                <a:effectLst/>
                <a:latin typeface="Times New Roman" panose="02020603050405020304" pitchFamily="18" charset="0"/>
              </a:rPr>
            </a:br>
            <a:r>
              <a:rPr lang="en-US" sz="3600" b="0" i="1" u="none" strike="noStrike" dirty="0">
                <a:solidFill>
                  <a:srgbClr val="000000"/>
                </a:solidFill>
                <a:effectLst/>
                <a:latin typeface="Times New Roman" panose="02020603050405020304" pitchFamily="18" charset="0"/>
              </a:rPr>
              <a:t>of the largest countries in the world</a:t>
            </a:r>
            <a:endParaRPr lang="en-US" sz="36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kern="1800" dirty="0">
              <a:solidFill>
                <a:srgbClr val="1E1E1E"/>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925296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280F-EE54-976A-91B5-4437C4D3D1EC}"/>
              </a:ext>
            </a:extLst>
          </p:cNvPr>
          <p:cNvSpPr>
            <a:spLocks noGrp="1"/>
          </p:cNvSpPr>
          <p:nvPr>
            <p:ph type="title"/>
          </p:nvPr>
        </p:nvSpPr>
        <p:spPr>
          <a:xfrm>
            <a:off x="838200" y="460339"/>
            <a:ext cx="10515600" cy="1325563"/>
          </a:xfrm>
        </p:spPr>
        <p:txBody>
          <a:bodyPr>
            <a:noAutofit/>
          </a:bodyPr>
          <a:lstStyle/>
          <a:p>
            <a:pPr algn="ctr"/>
            <a:r>
              <a:rPr lang="en-US" sz="3600" i="1" u="none" strike="noStrike" dirty="0">
                <a:solidFill>
                  <a:srgbClr val="000000"/>
                </a:solidFill>
                <a:effectLst/>
              </a:rPr>
              <a:t>Texas Sues Pfizer for ‘False’ and ‘Deceptive’ </a:t>
            </a:r>
            <a:br>
              <a:rPr lang="en-US" sz="3600" i="1" u="none" strike="noStrike" dirty="0">
                <a:solidFill>
                  <a:srgbClr val="000000"/>
                </a:solidFill>
                <a:effectLst/>
              </a:rPr>
            </a:br>
            <a:r>
              <a:rPr lang="en-US" sz="3600" i="1" u="none" strike="noStrike" dirty="0">
                <a:solidFill>
                  <a:srgbClr val="000000"/>
                </a:solidFill>
                <a:effectLst/>
              </a:rPr>
              <a:t>Marketing of COVID Vaccines</a:t>
            </a:r>
            <a:br>
              <a:rPr lang="en-US" sz="3600" i="1" u="none" strike="noStrike" dirty="0">
                <a:solidFill>
                  <a:srgbClr val="000000"/>
                </a:solidFill>
                <a:effectLst/>
              </a:rPr>
            </a:br>
            <a:endParaRPr lang="en-US" sz="3600" i="1" dirty="0"/>
          </a:p>
        </p:txBody>
      </p:sp>
      <p:sp>
        <p:nvSpPr>
          <p:cNvPr id="3" name="Content Placeholder 2">
            <a:extLst>
              <a:ext uri="{FF2B5EF4-FFF2-40B4-BE49-F238E27FC236}">
                <a16:creationId xmlns:a16="http://schemas.microsoft.com/office/drawing/2014/main" id="{E7811695-C72C-E4CA-783C-D22991C62F84}"/>
              </a:ext>
            </a:extLst>
          </p:cNvPr>
          <p:cNvSpPr>
            <a:spLocks noGrp="1"/>
          </p:cNvSpPr>
          <p:nvPr>
            <p:ph idx="1"/>
          </p:nvPr>
        </p:nvSpPr>
        <p:spPr>
          <a:xfrm>
            <a:off x="665922" y="1690688"/>
            <a:ext cx="4154556" cy="4044191"/>
          </a:xfrm>
        </p:spPr>
        <p:txBody>
          <a:bodyPr>
            <a:normAutofit fontScale="62500" lnSpcReduction="20000"/>
          </a:bodyPr>
          <a:lstStyle/>
          <a:p>
            <a:pPr algn="l" fontAlgn="base"/>
            <a:r>
              <a:rPr lang="en-US" b="0" i="0" u="none" strike="noStrike" dirty="0">
                <a:solidFill>
                  <a:srgbClr val="000000"/>
                </a:solidFill>
                <a:effectLst/>
                <a:latin typeface="open-sans"/>
              </a:rPr>
              <a:t>Texas Attorney General Ken Paxton on Thursday sued Pfizer alleging the drugmaker made “false, misleading and deceptive claims” about its COVID-19 vaccine and tried to intimidate and censor critics who questioned those claims or cited facts that countered them.</a:t>
            </a:r>
          </a:p>
          <a:p>
            <a:pPr algn="l" fontAlgn="base"/>
            <a:r>
              <a:rPr lang="en-US" b="0" i="0" u="none" strike="noStrike" dirty="0">
                <a:solidFill>
                  <a:srgbClr val="000000"/>
                </a:solidFill>
                <a:effectLst/>
                <a:latin typeface="open-sans"/>
              </a:rPr>
              <a:t>According to the </a:t>
            </a:r>
            <a:r>
              <a:rPr lang="en-US" b="0" i="0" u="none" strike="noStrike" dirty="0">
                <a:solidFill>
                  <a:srgbClr val="038BB3"/>
                </a:solidFill>
                <a:effectLst/>
                <a:latin typeface="open-sans"/>
                <a:hlinkClick r:id="rId2"/>
              </a:rPr>
              <a:t>lawsuit</a:t>
            </a:r>
            <a:r>
              <a:rPr lang="en-US" b="0" i="0" u="none" strike="noStrike" dirty="0">
                <a:solidFill>
                  <a:srgbClr val="000000"/>
                </a:solidFill>
                <a:effectLst/>
                <a:latin typeface="open-sans"/>
              </a:rPr>
              <a:t>, Pfizer’s marketing claims about the efficacy, duration of protection and ability of its COVID-19 vaccine to prevent transmission violated the </a:t>
            </a:r>
            <a:r>
              <a:rPr lang="en-US" b="0" i="0" u="none" strike="noStrike" dirty="0">
                <a:solidFill>
                  <a:srgbClr val="038BB3"/>
                </a:solidFill>
                <a:effectLst/>
                <a:latin typeface="open-sans"/>
                <a:hlinkClick r:id="rId3"/>
              </a:rPr>
              <a:t>Texas Deceptive Trade Practices Act</a:t>
            </a:r>
            <a:r>
              <a:rPr lang="en-US" b="0" i="0" u="none" strike="noStrike" dirty="0">
                <a:solidFill>
                  <a:srgbClr val="000000"/>
                </a:solidFill>
                <a:effectLst/>
                <a:latin typeface="open-sans"/>
              </a:rPr>
              <a:t>.</a:t>
            </a:r>
          </a:p>
          <a:p>
            <a:pPr algn="l" fontAlgn="base"/>
            <a:r>
              <a:rPr lang="en-US" b="0" i="0" u="none" strike="noStrike" dirty="0">
                <a:solidFill>
                  <a:srgbClr val="000000"/>
                </a:solidFill>
                <a:effectLst/>
                <a:latin typeface="open-sans"/>
              </a:rPr>
              <a:t>The lawsuit also alleges </a:t>
            </a:r>
            <a:r>
              <a:rPr lang="en-US" b="0" i="0" u="none" strike="noStrike" dirty="0">
                <a:solidFill>
                  <a:srgbClr val="038BB3"/>
                </a:solidFill>
                <a:effectLst/>
                <a:latin typeface="open-sans"/>
                <a:hlinkClick r:id="rId4"/>
              </a:rPr>
              <a:t>Pfizer</a:t>
            </a:r>
            <a:r>
              <a:rPr lang="en-US" b="0" i="0" u="none" strike="noStrike" dirty="0">
                <a:solidFill>
                  <a:srgbClr val="000000"/>
                </a:solidFill>
                <a:effectLst/>
                <a:latin typeface="open-sans"/>
              </a:rPr>
              <a:t> cited misleading statistics, concealed negative data and made unsupported statements about efficacy against variants like Delta.</a:t>
            </a:r>
          </a:p>
          <a:p>
            <a:endParaRPr lang="en-US" dirty="0"/>
          </a:p>
        </p:txBody>
      </p:sp>
      <p:pic>
        <p:nvPicPr>
          <p:cNvPr id="2050" name="Picture 2" descr="texas pfizer lawsuit covid vaccines feature">
            <a:extLst>
              <a:ext uri="{FF2B5EF4-FFF2-40B4-BE49-F238E27FC236}">
                <a16:creationId xmlns:a16="http://schemas.microsoft.com/office/drawing/2014/main" id="{54ABA9CC-F7CC-8EF6-82D2-C4E9BB073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618" y="1938130"/>
            <a:ext cx="5578114" cy="290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241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EC5A5-500B-6AAB-C20B-F4544B8AD9C4}"/>
              </a:ext>
            </a:extLst>
          </p:cNvPr>
          <p:cNvSpPr>
            <a:spLocks noGrp="1"/>
          </p:cNvSpPr>
          <p:nvPr>
            <p:ph type="title"/>
          </p:nvPr>
        </p:nvSpPr>
        <p:spPr>
          <a:xfrm>
            <a:off x="838200" y="681037"/>
            <a:ext cx="10515600" cy="1325563"/>
          </a:xfrm>
        </p:spPr>
        <p:txBody>
          <a:bodyPr>
            <a:normAutofit fontScale="90000"/>
          </a:bodyPr>
          <a:lstStyle/>
          <a:p>
            <a:pPr algn="ctr"/>
            <a:r>
              <a:rPr lang="en-US" sz="4000" b="0" i="1" u="none" strike="noStrike" dirty="0">
                <a:solidFill>
                  <a:srgbClr val="333333"/>
                </a:solidFill>
                <a:effectLst/>
              </a:rPr>
              <a:t>World Health Organization Sparks Concerns about Power Grab through Global Pandemic Treaty</a:t>
            </a:r>
            <a:br>
              <a:rPr lang="en-US" b="0" i="0" u="none" strike="noStrike" dirty="0">
                <a:solidFill>
                  <a:srgbClr val="333333"/>
                </a:solidFill>
                <a:effectLst/>
                <a:latin typeface="ProximaNovaLight"/>
              </a:rPr>
            </a:br>
            <a:endParaRPr lang="en-US" dirty="0"/>
          </a:p>
        </p:txBody>
      </p:sp>
      <p:sp>
        <p:nvSpPr>
          <p:cNvPr id="3" name="Content Placeholder 2">
            <a:extLst>
              <a:ext uri="{FF2B5EF4-FFF2-40B4-BE49-F238E27FC236}">
                <a16:creationId xmlns:a16="http://schemas.microsoft.com/office/drawing/2014/main" id="{AF61DCFE-C85F-28A7-FB58-5EF0581ADA2B}"/>
              </a:ext>
            </a:extLst>
          </p:cNvPr>
          <p:cNvSpPr>
            <a:spLocks noGrp="1"/>
          </p:cNvSpPr>
          <p:nvPr>
            <p:ph idx="1"/>
          </p:nvPr>
        </p:nvSpPr>
        <p:spPr>
          <a:xfrm>
            <a:off x="838200" y="1825625"/>
            <a:ext cx="4916557" cy="4351338"/>
          </a:xfrm>
        </p:spPr>
        <p:txBody>
          <a:bodyPr>
            <a:normAutofit fontScale="62500" lnSpcReduction="20000"/>
          </a:bodyPr>
          <a:lstStyle/>
          <a:p>
            <a:pPr marL="0" indent="0">
              <a:buNone/>
            </a:pPr>
            <a:r>
              <a:rPr lang="en-US" b="0" i="0" u="none" strike="noStrike" dirty="0">
                <a:solidFill>
                  <a:srgbClr val="181818"/>
                </a:solidFill>
                <a:effectLst/>
                <a:latin typeface="ProximaNovaReg"/>
              </a:rPr>
              <a:t>Michele Bachmann: </a:t>
            </a:r>
            <a:r>
              <a:rPr lang="en-US" dirty="0">
                <a:solidFill>
                  <a:srgbClr val="181818"/>
                </a:solidFill>
                <a:latin typeface="ProximaNovaReg"/>
              </a:rPr>
              <a:t>T</a:t>
            </a:r>
            <a:r>
              <a:rPr lang="en-US" b="0" i="0" u="none" strike="noStrike" dirty="0">
                <a:solidFill>
                  <a:srgbClr val="181818"/>
                </a:solidFill>
                <a:effectLst/>
                <a:latin typeface="ProximaNovaReg"/>
              </a:rPr>
              <a:t>he World Health Organization or W.H.O. Through a series of 307 amendments and a global pandemic treaty, the W.H.O. is seeking to gain authority over international health decisions of U.N. member nations in the event of something like another COVID pandemic. </a:t>
            </a:r>
          </a:p>
          <a:p>
            <a:pPr marL="0" indent="0">
              <a:buNone/>
            </a:pPr>
            <a:r>
              <a:rPr lang="en-US" b="0" i="0" u="none" strike="noStrike" dirty="0">
                <a:solidFill>
                  <a:srgbClr val="181818"/>
                </a:solidFill>
                <a:effectLst/>
                <a:latin typeface="ProximaNovaReg"/>
              </a:rPr>
              <a:t>"Then they would be empowered to tell us in America we have to lock down, we have to shut down, we have to close our churches, we have to close our schools," Bachmann cautioned. </a:t>
            </a:r>
          </a:p>
          <a:p>
            <a:pPr marL="0" indent="0">
              <a:buNone/>
            </a:pPr>
            <a:r>
              <a:rPr lang="en-US" b="0" i="0" u="none" strike="noStrike" dirty="0">
                <a:solidFill>
                  <a:srgbClr val="181818"/>
                </a:solidFill>
                <a:effectLst/>
                <a:latin typeface="ProximaNovaReg"/>
              </a:rPr>
              <a:t>"We're forced – mandated – to take a vaccine, whether we want to or not. We're forced to mask. </a:t>
            </a:r>
          </a:p>
          <a:p>
            <a:pPr marL="0" indent="0">
              <a:buNone/>
            </a:pPr>
            <a:r>
              <a:rPr lang="en-US" b="0" i="0" u="none" strike="noStrike" dirty="0">
                <a:solidFill>
                  <a:srgbClr val="181818"/>
                </a:solidFill>
                <a:effectLst/>
                <a:latin typeface="ProximaNovaReg"/>
              </a:rPr>
              <a:t>We're forced to – whatever it is that they tell us – that we have to do.  </a:t>
            </a:r>
          </a:p>
          <a:p>
            <a:pPr marL="0" indent="0">
              <a:buNone/>
            </a:pPr>
            <a:r>
              <a:rPr lang="en-US" b="0" i="0" u="none" strike="noStrike" dirty="0">
                <a:solidFill>
                  <a:srgbClr val="181818"/>
                </a:solidFill>
                <a:effectLst/>
                <a:latin typeface="ProximaNovaReg"/>
              </a:rPr>
              <a:t>We have never before in history – in five thousand years of recorded human history – we've never seen this level of authority given to an international, global body."</a:t>
            </a:r>
            <a:endParaRPr lang="en-US" dirty="0"/>
          </a:p>
        </p:txBody>
      </p:sp>
      <p:pic>
        <p:nvPicPr>
          <p:cNvPr id="3074" name="Picture 2" descr="WORLD HEALTH ORGANIZATION One Health: Approach for action against neglected  tropical diseases 2021-2030 - One Health Initiative">
            <a:extLst>
              <a:ext uri="{FF2B5EF4-FFF2-40B4-BE49-F238E27FC236}">
                <a16:creationId xmlns:a16="http://schemas.microsoft.com/office/drawing/2014/main" id="{BCDCC5C7-BA4C-8694-B00C-CC0005A57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208" y="2087218"/>
            <a:ext cx="4951663" cy="291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409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C5FE-0585-F644-AD92-DA18936B21F4}"/>
              </a:ext>
            </a:extLst>
          </p:cNvPr>
          <p:cNvSpPr>
            <a:spLocks noGrp="1"/>
          </p:cNvSpPr>
          <p:nvPr>
            <p:ph type="title"/>
          </p:nvPr>
        </p:nvSpPr>
        <p:spPr>
          <a:xfrm>
            <a:off x="658652" y="674661"/>
            <a:ext cx="10607040" cy="1325563"/>
          </a:xfrm>
        </p:spPr>
        <p:txBody>
          <a:bodyPr/>
          <a:lstStyle/>
          <a:p>
            <a:pPr algn="ctr"/>
            <a:r>
              <a:rPr lang="en-US" i="1" dirty="0"/>
              <a:t>One World Order and </a:t>
            </a:r>
            <a:r>
              <a:rPr lang="en-US" i="1" dirty="0" err="1"/>
              <a:t>Plandemic</a:t>
            </a:r>
            <a:r>
              <a:rPr lang="en-US" i="1" dirty="0"/>
              <a:t> </a:t>
            </a:r>
          </a:p>
        </p:txBody>
      </p:sp>
      <p:sp>
        <p:nvSpPr>
          <p:cNvPr id="4" name="TextBox 3">
            <a:extLst>
              <a:ext uri="{FF2B5EF4-FFF2-40B4-BE49-F238E27FC236}">
                <a16:creationId xmlns:a16="http://schemas.microsoft.com/office/drawing/2014/main" id="{965AB6FD-91ED-1BB2-1B94-45F64108F9F9}"/>
              </a:ext>
            </a:extLst>
          </p:cNvPr>
          <p:cNvSpPr txBox="1"/>
          <p:nvPr/>
        </p:nvSpPr>
        <p:spPr>
          <a:xfrm>
            <a:off x="862642" y="2260121"/>
            <a:ext cx="10607039" cy="3539430"/>
          </a:xfrm>
          <a:prstGeom prst="rect">
            <a:avLst/>
          </a:prstGeom>
          <a:noFill/>
        </p:spPr>
        <p:txBody>
          <a:bodyPr wrap="square">
            <a:spAutoFit/>
          </a:bodyPr>
          <a:lstStyle/>
          <a:p>
            <a:pPr algn="ctr"/>
            <a:r>
              <a:rPr lang="en-US" sz="2800" b="0" i="0" u="none" strike="noStrike" dirty="0">
                <a:solidFill>
                  <a:srgbClr val="000000"/>
                </a:solidFill>
                <a:effectLst/>
                <a:latin typeface="system-ui"/>
              </a:rPr>
              <a:t>And that no man might buy or sell, save he that had the mark, </a:t>
            </a:r>
          </a:p>
          <a:p>
            <a:pPr algn="ctr"/>
            <a:r>
              <a:rPr lang="en-US" sz="2800" b="0" i="0" u="none" strike="noStrike" dirty="0">
                <a:solidFill>
                  <a:srgbClr val="000000"/>
                </a:solidFill>
                <a:effectLst/>
                <a:latin typeface="system-ui"/>
              </a:rPr>
              <a:t>or the name of the beast, or the number of his name. </a:t>
            </a:r>
            <a:br>
              <a:rPr lang="en-US" sz="2800" b="0" i="0" u="none" strike="noStrike" dirty="0">
                <a:solidFill>
                  <a:srgbClr val="000000"/>
                </a:solidFill>
                <a:effectLst/>
                <a:latin typeface="system-ui"/>
              </a:rPr>
            </a:br>
            <a:br>
              <a:rPr lang="en-US" sz="2800" b="0" i="0" u="none" strike="noStrike" dirty="0">
                <a:solidFill>
                  <a:srgbClr val="000000"/>
                </a:solidFill>
                <a:effectLst/>
                <a:latin typeface="system-ui"/>
              </a:rPr>
            </a:br>
            <a:r>
              <a:rPr lang="en-US" sz="2800" b="0" i="0" u="none" strike="noStrike" dirty="0">
                <a:solidFill>
                  <a:srgbClr val="000000"/>
                </a:solidFill>
                <a:effectLst/>
                <a:latin typeface="system-ui"/>
              </a:rPr>
              <a:t>Here is wisdom. Let him that hath understanding count the number of the beast: for it is the number of a man; and his number is Six hundred threescore and six. </a:t>
            </a:r>
          </a:p>
          <a:p>
            <a:pPr algn="ctr"/>
            <a:endParaRPr lang="en-US" sz="2800" dirty="0">
              <a:solidFill>
                <a:srgbClr val="000000"/>
              </a:solidFill>
              <a:latin typeface="system-ui"/>
            </a:endParaRPr>
          </a:p>
          <a:p>
            <a:pPr algn="ctr"/>
            <a:r>
              <a:rPr lang="en-US" sz="2800" b="0" i="0" u="none" strike="noStrike" dirty="0">
                <a:solidFill>
                  <a:srgbClr val="000000"/>
                </a:solidFill>
                <a:effectLst/>
                <a:latin typeface="system-ui"/>
              </a:rPr>
              <a:t>Revelation 13:17-18</a:t>
            </a:r>
          </a:p>
        </p:txBody>
      </p:sp>
    </p:spTree>
    <p:extLst>
      <p:ext uri="{BB962C8B-B14F-4D97-AF65-F5344CB8AC3E}">
        <p14:creationId xmlns:p14="http://schemas.microsoft.com/office/powerpoint/2010/main" val="2089654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38F3-4DD5-6AE4-7B0C-117790FA59FB}"/>
              </a:ext>
            </a:extLst>
          </p:cNvPr>
          <p:cNvSpPr>
            <a:spLocks noGrp="1"/>
          </p:cNvSpPr>
          <p:nvPr>
            <p:ph type="title"/>
          </p:nvPr>
        </p:nvSpPr>
        <p:spPr/>
        <p:txBody>
          <a:bodyPr/>
          <a:lstStyle/>
          <a:p>
            <a:pPr algn="ctr"/>
            <a:r>
              <a:rPr lang="en-US" i="1" dirty="0"/>
              <a:t>World Economic Forum - Harari</a:t>
            </a:r>
          </a:p>
        </p:txBody>
      </p:sp>
      <p:sp>
        <p:nvSpPr>
          <p:cNvPr id="3" name="Content Placeholder 2">
            <a:extLst>
              <a:ext uri="{FF2B5EF4-FFF2-40B4-BE49-F238E27FC236}">
                <a16:creationId xmlns:a16="http://schemas.microsoft.com/office/drawing/2014/main" id="{0FB1E682-4143-DE98-6982-BD5EA68D7B47}"/>
              </a:ext>
            </a:extLst>
          </p:cNvPr>
          <p:cNvSpPr>
            <a:spLocks noGrp="1"/>
          </p:cNvSpPr>
          <p:nvPr>
            <p:ph idx="1"/>
          </p:nvPr>
        </p:nvSpPr>
        <p:spPr>
          <a:xfrm>
            <a:off x="924339" y="1690688"/>
            <a:ext cx="4144618" cy="4486275"/>
          </a:xfrm>
        </p:spPr>
        <p:txBody>
          <a:bodyPr/>
          <a:lstStyle/>
          <a:p>
            <a:pPr marL="0" indent="0">
              <a:buNone/>
            </a:pPr>
            <a:r>
              <a:rPr lang="en-US" b="0" i="0" u="none" strike="noStrike" dirty="0">
                <a:solidFill>
                  <a:srgbClr val="333333"/>
                </a:solidFill>
                <a:effectLst/>
                <a:latin typeface="IBM Plex Serif" panose="020F0502020204030204" pitchFamily="34" charset="0"/>
              </a:rPr>
              <a:t>Historian Yuval Harari takes us on a journey through technological development and challenges leaders to develop a substantive vision of what it means for society, politics, religion and ideology.</a:t>
            </a:r>
            <a:endParaRPr lang="en-US" dirty="0"/>
          </a:p>
        </p:txBody>
      </p:sp>
      <p:pic>
        <p:nvPicPr>
          <p:cNvPr id="7170" name="Picture 2" descr="Yuval Harari at the World Economic Forum: Will the Future be Human?">
            <a:extLst>
              <a:ext uri="{FF2B5EF4-FFF2-40B4-BE49-F238E27FC236}">
                <a16:creationId xmlns:a16="http://schemas.microsoft.com/office/drawing/2014/main" id="{98426814-91F7-BE52-E20C-00DED443B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578" y="1948070"/>
            <a:ext cx="56896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3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014A-6D3B-F344-871D-5F7000DE92DB}"/>
              </a:ext>
            </a:extLst>
          </p:cNvPr>
          <p:cNvSpPr>
            <a:spLocks noGrp="1"/>
          </p:cNvSpPr>
          <p:nvPr>
            <p:ph type="title"/>
          </p:nvPr>
        </p:nvSpPr>
        <p:spPr/>
        <p:txBody>
          <a:bodyPr>
            <a:normAutofit/>
          </a:bodyPr>
          <a:lstStyle/>
          <a:p>
            <a:pPr algn="ctr"/>
            <a:r>
              <a:rPr lang="en-US" sz="3600" b="0" i="1" u="none" strike="noStrike" dirty="0">
                <a:effectLst/>
              </a:rPr>
              <a:t>Klaus Schwab Explains How to Fix the Global Trust Crisis</a:t>
            </a:r>
          </a:p>
        </p:txBody>
      </p:sp>
      <p:sp>
        <p:nvSpPr>
          <p:cNvPr id="3" name="Content Placeholder 2">
            <a:extLst>
              <a:ext uri="{FF2B5EF4-FFF2-40B4-BE49-F238E27FC236}">
                <a16:creationId xmlns:a16="http://schemas.microsoft.com/office/drawing/2014/main" id="{D304CA67-8385-C249-A282-6249D62A178D}"/>
              </a:ext>
            </a:extLst>
          </p:cNvPr>
          <p:cNvSpPr>
            <a:spLocks noGrp="1"/>
          </p:cNvSpPr>
          <p:nvPr>
            <p:ph idx="1"/>
          </p:nvPr>
        </p:nvSpPr>
        <p:spPr>
          <a:xfrm>
            <a:off x="838200" y="1976051"/>
            <a:ext cx="5257800" cy="5144738"/>
          </a:xfrm>
        </p:spPr>
        <p:txBody>
          <a:bodyPr>
            <a:normAutofit/>
          </a:bodyPr>
          <a:lstStyle/>
          <a:p>
            <a:pPr marL="0" indent="0">
              <a:buNone/>
            </a:pPr>
            <a:r>
              <a:rPr lang="en-US" b="0" i="0" u="none" strike="noStrike" dirty="0">
                <a:effectLst/>
                <a:latin typeface="PT Serif" panose="020A0603040505020204" pitchFamily="18" charset="77"/>
              </a:rPr>
              <a:t>We have over 50 initiatives, platforms for public-private cooperation. I’m very proud to say, since the beginning of the crisis, we have won over 200 additional partners who joined us without knowing when they could go to Davos or not. </a:t>
            </a:r>
            <a:endParaRPr lang="en-US" dirty="0"/>
          </a:p>
        </p:txBody>
      </p:sp>
      <p:pic>
        <p:nvPicPr>
          <p:cNvPr id="8194" name="Picture 2" descr="Davos 2022: Klaus Schwab on Fixing the Global Trust Crisis | TIME">
            <a:extLst>
              <a:ext uri="{FF2B5EF4-FFF2-40B4-BE49-F238E27FC236}">
                <a16:creationId xmlns:a16="http://schemas.microsoft.com/office/drawing/2014/main" id="{50BCE5A0-F7D0-B6C8-9951-716A96441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976051"/>
            <a:ext cx="5448300" cy="377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13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04CA67-8385-C249-A282-6249D62A178D}"/>
              </a:ext>
            </a:extLst>
          </p:cNvPr>
          <p:cNvSpPr>
            <a:spLocks noGrp="1"/>
          </p:cNvSpPr>
          <p:nvPr>
            <p:ph idx="1"/>
          </p:nvPr>
        </p:nvSpPr>
        <p:spPr>
          <a:xfrm>
            <a:off x="644032" y="1473131"/>
            <a:ext cx="5451968" cy="4916138"/>
          </a:xfrm>
        </p:spPr>
        <p:txBody>
          <a:bodyPr>
            <a:normAutofit/>
          </a:bodyPr>
          <a:lstStyle/>
          <a:p>
            <a:pPr marL="0" indent="0">
              <a:buNone/>
            </a:pPr>
            <a:r>
              <a:rPr lang="en-US" b="0" i="0" u="none" strike="noStrike" dirty="0">
                <a:effectLst/>
                <a:latin typeface="PT Serif" panose="020A0603040505020204" pitchFamily="18" charset="77"/>
              </a:rPr>
              <a:t>But I think the time has come to bring people together, because we see a degradation of trust in the world, and trust only builds through personal relations. And the </a:t>
            </a:r>
            <a:r>
              <a:rPr lang="en-US" b="0" i="0" u="none" strike="noStrike" dirty="0">
                <a:solidFill>
                  <a:srgbClr val="E90606"/>
                </a:solidFill>
                <a:effectLst/>
                <a:latin typeface="PT Serif" panose="020A0603040505020204" pitchFamily="18" charset="77"/>
                <a:hlinkClick r:id="rId2"/>
              </a:rPr>
              <a:t>World Economic Forum</a:t>
            </a:r>
            <a:r>
              <a:rPr lang="en-US" b="0" i="0" u="none" strike="noStrike" dirty="0">
                <a:effectLst/>
                <a:latin typeface="PT Serif" panose="020A0603040505020204" pitchFamily="18" charset="77"/>
              </a:rPr>
              <a:t>, in a broader sense, is a community of </a:t>
            </a:r>
            <a:r>
              <a:rPr lang="en-US" b="0" i="0" u="none" strike="noStrike" dirty="0" err="1">
                <a:effectLst/>
                <a:latin typeface="PT Serif" panose="020A0603040505020204" pitchFamily="18" charset="77"/>
              </a:rPr>
              <a:t>multistakeholders</a:t>
            </a:r>
            <a:r>
              <a:rPr lang="en-US" b="0" i="0" u="none" strike="noStrike" dirty="0">
                <a:effectLst/>
                <a:latin typeface="PT Serif" panose="020A0603040505020204" pitchFamily="18" charset="77"/>
              </a:rPr>
              <a:t>, businesses, governments, civil societies, young generation, to work together.</a:t>
            </a:r>
            <a:endParaRPr lang="en-US" dirty="0"/>
          </a:p>
          <a:p>
            <a:endParaRPr lang="en-US" dirty="0"/>
          </a:p>
        </p:txBody>
      </p:sp>
      <p:pic>
        <p:nvPicPr>
          <p:cNvPr id="8194" name="Picture 2" descr="Davos 2022: Klaus Schwab on Fixing the Global Trust Crisis | TIME">
            <a:extLst>
              <a:ext uri="{FF2B5EF4-FFF2-40B4-BE49-F238E27FC236}">
                <a16:creationId xmlns:a16="http://schemas.microsoft.com/office/drawing/2014/main" id="{50BCE5A0-F7D0-B6C8-9951-716A96441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20779"/>
            <a:ext cx="5646135" cy="376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016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mmonPass • COVID-19 digital passport – EuCham">
            <a:extLst>
              <a:ext uri="{FF2B5EF4-FFF2-40B4-BE49-F238E27FC236}">
                <a16:creationId xmlns:a16="http://schemas.microsoft.com/office/drawing/2014/main" id="{6632BE71-F7AC-7BC3-4ECC-27AD0CAD9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 y="368751"/>
            <a:ext cx="11064240" cy="602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053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igital health passport 'Common Pass' links to a health management app for  Toho University PCR test results in Japan | Travel Voice">
            <a:extLst>
              <a:ext uri="{FF2B5EF4-FFF2-40B4-BE49-F238E27FC236}">
                <a16:creationId xmlns:a16="http://schemas.microsoft.com/office/drawing/2014/main" id="{F986EF16-A5E6-BFDE-8E1B-F56547FBB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0"/>
            <a:ext cx="10629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276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3EDC23-17A4-2C4A-B6A2-D3B47C54AA6B}"/>
              </a:ext>
            </a:extLst>
          </p:cNvPr>
          <p:cNvSpPr>
            <a:spLocks noGrp="1"/>
          </p:cNvSpPr>
          <p:nvPr>
            <p:ph idx="1"/>
          </p:nvPr>
        </p:nvSpPr>
        <p:spPr>
          <a:xfrm>
            <a:off x="845820" y="1569084"/>
            <a:ext cx="5128260" cy="4351338"/>
          </a:xfrm>
        </p:spPr>
        <p:txBody>
          <a:bodyPr>
            <a:normAutofit/>
          </a:bodyPr>
          <a:lstStyle/>
          <a:p>
            <a:r>
              <a:rPr lang="en-US" dirty="0"/>
              <a:t>Global Entry facial recognition</a:t>
            </a:r>
            <a:br>
              <a:rPr lang="en-US" dirty="0"/>
            </a:br>
            <a:endParaRPr lang="en-US" dirty="0"/>
          </a:p>
          <a:p>
            <a:r>
              <a:rPr lang="en-US" dirty="0"/>
              <a:t>No electronic boarding pass, no passport only a photo of a face </a:t>
            </a:r>
            <a:br>
              <a:rPr lang="en-US" dirty="0"/>
            </a:br>
            <a:endParaRPr lang="en-US" dirty="0"/>
          </a:p>
          <a:p>
            <a:r>
              <a:rPr lang="en-US" dirty="0"/>
              <a:t>Driver license facial files</a:t>
            </a:r>
            <a:br>
              <a:rPr lang="en-US" dirty="0"/>
            </a:br>
            <a:endParaRPr lang="en-US" dirty="0"/>
          </a:p>
          <a:p>
            <a:r>
              <a:rPr lang="en-US" dirty="0"/>
              <a:t>Convenience, security, ease of use and safety </a:t>
            </a:r>
          </a:p>
        </p:txBody>
      </p:sp>
      <p:pic>
        <p:nvPicPr>
          <p:cNvPr id="1026" name="Picture 2">
            <a:extLst>
              <a:ext uri="{FF2B5EF4-FFF2-40B4-BE49-F238E27FC236}">
                <a16:creationId xmlns:a16="http://schemas.microsoft.com/office/drawing/2014/main" id="{148E5153-9C91-FEAB-B432-B3030E6C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22" y="1458753"/>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9CEFD8-DE30-A3F8-F0E0-39ACACEBC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2" y="4006691"/>
            <a:ext cx="4572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0FAA71-5439-4077-872F-082D4EAA6870}"/>
              </a:ext>
            </a:extLst>
          </p:cNvPr>
          <p:cNvSpPr txBox="1"/>
          <p:nvPr/>
        </p:nvSpPr>
        <p:spPr>
          <a:xfrm>
            <a:off x="3253740" y="319897"/>
            <a:ext cx="6447489" cy="584775"/>
          </a:xfrm>
          <a:prstGeom prst="rect">
            <a:avLst/>
          </a:prstGeom>
          <a:noFill/>
        </p:spPr>
        <p:txBody>
          <a:bodyPr wrap="square" rtlCol="0">
            <a:spAutoFit/>
          </a:bodyPr>
          <a:lstStyle/>
          <a:p>
            <a:r>
              <a:rPr lang="en-US" sz="3200" i="1" dirty="0"/>
              <a:t>Facial Recognition is the Future </a:t>
            </a:r>
          </a:p>
        </p:txBody>
      </p:sp>
    </p:spTree>
    <p:extLst>
      <p:ext uri="{BB962C8B-B14F-4D97-AF65-F5344CB8AC3E}">
        <p14:creationId xmlns:p14="http://schemas.microsoft.com/office/powerpoint/2010/main" val="216435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51E3-5F7C-4E7C-DDDB-4549F7FDCA42}"/>
              </a:ext>
            </a:extLst>
          </p:cNvPr>
          <p:cNvSpPr>
            <a:spLocks noGrp="1"/>
          </p:cNvSpPr>
          <p:nvPr>
            <p:ph type="title"/>
          </p:nvPr>
        </p:nvSpPr>
        <p:spPr>
          <a:xfrm>
            <a:off x="1828800" y="365125"/>
            <a:ext cx="10137912" cy="1325563"/>
          </a:xfrm>
        </p:spPr>
        <p:txBody>
          <a:bodyPr>
            <a:normAutofit/>
          </a:bodyPr>
          <a:lstStyle/>
          <a:p>
            <a:pPr algn="l"/>
            <a:r>
              <a:rPr lang="en-US" sz="3600" i="1" u="none" strike="noStrike" dirty="0">
                <a:solidFill>
                  <a:srgbClr val="333333"/>
                </a:solidFill>
                <a:effectLst/>
              </a:rPr>
              <a:t>An optimized solution for face recognition</a:t>
            </a:r>
          </a:p>
        </p:txBody>
      </p:sp>
      <p:sp>
        <p:nvSpPr>
          <p:cNvPr id="5" name="AutoShape 4" descr="Haiti | Strategic Intelligence | World Economic Forum">
            <a:extLst>
              <a:ext uri="{FF2B5EF4-FFF2-40B4-BE49-F238E27FC236}">
                <a16:creationId xmlns:a16="http://schemas.microsoft.com/office/drawing/2014/main" id="{FBDAB016-066A-F74E-A592-322380396E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An optimized solution for face recognition | MIT News | Massachusetts  Institute of Technology">
            <a:extLst>
              <a:ext uri="{FF2B5EF4-FFF2-40B4-BE49-F238E27FC236}">
                <a16:creationId xmlns:a16="http://schemas.microsoft.com/office/drawing/2014/main" id="{82519E3A-016F-1605-0249-20EDB90E1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104" y="1594520"/>
            <a:ext cx="5867400" cy="45459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015B05-90B6-F90C-FFEB-B43280D121B7}"/>
              </a:ext>
            </a:extLst>
          </p:cNvPr>
          <p:cNvSpPr txBox="1"/>
          <p:nvPr/>
        </p:nvSpPr>
        <p:spPr>
          <a:xfrm>
            <a:off x="838200" y="1882350"/>
            <a:ext cx="4210878" cy="3108543"/>
          </a:xfrm>
          <a:prstGeom prst="rect">
            <a:avLst/>
          </a:prstGeom>
          <a:noFill/>
        </p:spPr>
        <p:txBody>
          <a:bodyPr wrap="square">
            <a:spAutoFit/>
          </a:bodyPr>
          <a:lstStyle/>
          <a:p>
            <a:r>
              <a:rPr lang="en-US" sz="2800" b="1" i="0" u="none" strike="noStrike" dirty="0">
                <a:solidFill>
                  <a:srgbClr val="333333"/>
                </a:solidFill>
                <a:effectLst/>
                <a:latin typeface="+mj-lt"/>
              </a:rPr>
              <a:t>When artificial intelligence is tasked with visually identifying objects and faces, it assigns specific components of its network to face recognition — just like the human brain.</a:t>
            </a:r>
            <a:endParaRPr lang="en-US" sz="2800" dirty="0">
              <a:latin typeface="+mj-lt"/>
            </a:endParaRPr>
          </a:p>
        </p:txBody>
      </p:sp>
    </p:spTree>
    <p:extLst>
      <p:ext uri="{BB962C8B-B14F-4D97-AF65-F5344CB8AC3E}">
        <p14:creationId xmlns:p14="http://schemas.microsoft.com/office/powerpoint/2010/main" val="167817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9033-5A8A-4007-4CE7-BED54D398B59}"/>
              </a:ext>
            </a:extLst>
          </p:cNvPr>
          <p:cNvSpPr>
            <a:spLocks noGrp="1"/>
          </p:cNvSpPr>
          <p:nvPr>
            <p:ph type="title"/>
          </p:nvPr>
        </p:nvSpPr>
        <p:spPr>
          <a:xfrm>
            <a:off x="643647" y="2103437"/>
            <a:ext cx="10515600" cy="1325563"/>
          </a:xfrm>
        </p:spPr>
        <p:txBody>
          <a:bodyPr/>
          <a:lstStyle/>
          <a:p>
            <a:pPr algn="ctr"/>
            <a:r>
              <a:rPr lang="en-US" i="1" dirty="0"/>
              <a:t>US Midterm Election – Nov. 8, 2022</a:t>
            </a:r>
          </a:p>
        </p:txBody>
      </p:sp>
    </p:spTree>
    <p:extLst>
      <p:ext uri="{BB962C8B-B14F-4D97-AF65-F5344CB8AC3E}">
        <p14:creationId xmlns:p14="http://schemas.microsoft.com/office/powerpoint/2010/main" val="2091422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6F69-206C-4218-A985-78FB76ED8EA7}"/>
              </a:ext>
            </a:extLst>
          </p:cNvPr>
          <p:cNvSpPr>
            <a:spLocks noGrp="1"/>
          </p:cNvSpPr>
          <p:nvPr>
            <p:ph type="title"/>
          </p:nvPr>
        </p:nvSpPr>
        <p:spPr/>
        <p:txBody>
          <a:bodyPr>
            <a:normAutofit/>
          </a:bodyPr>
          <a:lstStyle/>
          <a:p>
            <a:pPr algn="ctr"/>
            <a:r>
              <a:rPr lang="en-US" sz="4000" i="1" dirty="0"/>
              <a:t>Truth and common sense under attack </a:t>
            </a:r>
            <a:br>
              <a:rPr lang="en-US" sz="4000" i="1" dirty="0"/>
            </a:br>
            <a:r>
              <a:rPr lang="en-US" sz="4000" i="1" dirty="0"/>
              <a:t>as well as Judeo-Christian values</a:t>
            </a:r>
          </a:p>
        </p:txBody>
      </p:sp>
      <p:sp>
        <p:nvSpPr>
          <p:cNvPr id="3" name="Content Placeholder 2">
            <a:extLst>
              <a:ext uri="{FF2B5EF4-FFF2-40B4-BE49-F238E27FC236}">
                <a16:creationId xmlns:a16="http://schemas.microsoft.com/office/drawing/2014/main" id="{58A43B26-90ED-C827-571B-58D57B40F050}"/>
              </a:ext>
            </a:extLst>
          </p:cNvPr>
          <p:cNvSpPr>
            <a:spLocks noGrp="1"/>
          </p:cNvSpPr>
          <p:nvPr>
            <p:ph idx="1"/>
          </p:nvPr>
        </p:nvSpPr>
        <p:spPr>
          <a:xfrm>
            <a:off x="838200" y="2147571"/>
            <a:ext cx="5539740" cy="4667250"/>
          </a:xfrm>
        </p:spPr>
        <p:txBody>
          <a:bodyPr/>
          <a:lstStyle/>
          <a:p>
            <a:r>
              <a:rPr lang="en-US" dirty="0"/>
              <a:t>Rebellion</a:t>
            </a:r>
          </a:p>
          <a:p>
            <a:r>
              <a:rPr lang="en-US" dirty="0"/>
              <a:t>Accusations</a:t>
            </a:r>
          </a:p>
          <a:p>
            <a:r>
              <a:rPr lang="en-US" dirty="0"/>
              <a:t>Hate speech vs. freedom of speech </a:t>
            </a:r>
          </a:p>
          <a:p>
            <a:r>
              <a:rPr lang="en-US" dirty="0"/>
              <a:t>Defiance </a:t>
            </a:r>
          </a:p>
          <a:p>
            <a:r>
              <a:rPr lang="en-US" dirty="0"/>
              <a:t>80 percent of college campuses </a:t>
            </a:r>
          </a:p>
          <a:p>
            <a:r>
              <a:rPr lang="en-US" dirty="0"/>
              <a:t>Christians are bigots, intolerant</a:t>
            </a:r>
          </a:p>
          <a:p>
            <a:r>
              <a:rPr lang="en-US" dirty="0"/>
              <a:t>Nut case thinking </a:t>
            </a:r>
          </a:p>
          <a:p>
            <a:endParaRPr lang="en-US" dirty="0"/>
          </a:p>
        </p:txBody>
      </p:sp>
      <p:pic>
        <p:nvPicPr>
          <p:cNvPr id="54274" name="Picture 2" descr="The Most Repeated Verse in the Bible | Desiring God">
            <a:extLst>
              <a:ext uri="{FF2B5EF4-FFF2-40B4-BE49-F238E27FC236}">
                <a16:creationId xmlns:a16="http://schemas.microsoft.com/office/drawing/2014/main" id="{8B6B2F9D-5DFF-639A-2408-8AA6722EC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940" y="2331403"/>
            <a:ext cx="5288543" cy="288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777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hristians Against Christian Nationalism Statement — Christians Against Christian  Nationalism">
            <a:extLst>
              <a:ext uri="{FF2B5EF4-FFF2-40B4-BE49-F238E27FC236}">
                <a16:creationId xmlns:a16="http://schemas.microsoft.com/office/drawing/2014/main" id="{909C09FC-53C1-C24C-2D49-27ACA0F01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608" y="423333"/>
            <a:ext cx="9712784" cy="577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43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9EF674-AE00-CF1C-E509-18B9ACBEE3E0}"/>
              </a:ext>
            </a:extLst>
          </p:cNvPr>
          <p:cNvSpPr>
            <a:spLocks noGrp="1"/>
          </p:cNvSpPr>
          <p:nvPr>
            <p:ph idx="1"/>
          </p:nvPr>
        </p:nvSpPr>
        <p:spPr>
          <a:xfrm>
            <a:off x="986790" y="342900"/>
            <a:ext cx="10218420" cy="6172200"/>
          </a:xfrm>
        </p:spPr>
        <p:txBody>
          <a:bodyPr>
            <a:normAutofit/>
          </a:bodyPr>
          <a:lstStyle/>
          <a:p>
            <a:pPr algn="l"/>
            <a:endParaRPr lang="en-US" b="1" i="0" u="none" strike="noStrike" dirty="0">
              <a:solidFill>
                <a:srgbClr val="202122"/>
              </a:solidFill>
              <a:effectLst/>
              <a:latin typeface="Arial" panose="020B0604020202020204" pitchFamily="34" charset="0"/>
            </a:endParaRPr>
          </a:p>
          <a:p>
            <a:pPr algn="l"/>
            <a:endParaRPr lang="en-US" b="1" dirty="0">
              <a:solidFill>
                <a:srgbClr val="202122"/>
              </a:solidFill>
              <a:latin typeface="Arial" panose="020B0604020202020204" pitchFamily="34" charset="0"/>
            </a:endParaRPr>
          </a:p>
          <a:p>
            <a:pPr marL="0" indent="0" algn="l">
              <a:buNone/>
            </a:pPr>
            <a:r>
              <a:rPr lang="en-US" sz="3600" b="1" i="0" u="none" strike="noStrike" dirty="0">
                <a:solidFill>
                  <a:srgbClr val="202122"/>
                </a:solidFill>
                <a:effectLst/>
                <a:latin typeface="Arial" panose="020B0604020202020204" pitchFamily="34" charset="0"/>
              </a:rPr>
              <a:t>Christian nationalism</a:t>
            </a:r>
            <a:r>
              <a:rPr lang="en-US" sz="3600" b="0" i="0" u="none" strike="noStrike" dirty="0">
                <a:solidFill>
                  <a:srgbClr val="202122"/>
                </a:solidFill>
                <a:effectLst/>
                <a:latin typeface="Arial" panose="020B0604020202020204" pitchFamily="34" charset="0"/>
              </a:rPr>
              <a:t> is </a:t>
            </a:r>
            <a:r>
              <a:rPr lang="en-US" sz="3600" b="0" i="0" u="none" strike="noStrike" dirty="0">
                <a:solidFill>
                  <a:srgbClr val="0B0080"/>
                </a:solidFill>
                <a:effectLst/>
                <a:latin typeface="Arial" panose="020B0604020202020204" pitchFamily="34" charset="0"/>
                <a:hlinkClick r:id="rId2" tooltip="Christianity"/>
              </a:rPr>
              <a:t>Christianity</a:t>
            </a:r>
            <a:r>
              <a:rPr lang="en-US" sz="3600" b="0" i="0" u="none" strike="noStrike" dirty="0">
                <a:solidFill>
                  <a:srgbClr val="202122"/>
                </a:solidFill>
                <a:effectLst/>
                <a:latin typeface="Arial" panose="020B0604020202020204" pitchFamily="34" charset="0"/>
              </a:rPr>
              <a:t>-affiliated </a:t>
            </a:r>
            <a:r>
              <a:rPr lang="en-US" sz="3600" b="0" i="0" u="none" strike="noStrike" dirty="0">
                <a:solidFill>
                  <a:srgbClr val="0B0080"/>
                </a:solidFill>
                <a:effectLst/>
                <a:latin typeface="Arial" panose="020B0604020202020204" pitchFamily="34" charset="0"/>
                <a:hlinkClick r:id="rId3" tooltip="Religious nationalism"/>
              </a:rPr>
              <a:t>religious nationalism</a:t>
            </a:r>
            <a:r>
              <a:rPr lang="en-US" sz="3600" b="0" i="0" u="none" strike="noStrike" dirty="0">
                <a:solidFill>
                  <a:srgbClr val="202122"/>
                </a:solidFill>
                <a:effectLst/>
                <a:latin typeface="Arial" panose="020B0604020202020204" pitchFamily="34" charset="0"/>
              </a:rPr>
              <a:t>. Christian nationalists primarily focus on internal politics, such as passing laws that reflect their view of Christianity and its role in political and social life. In countries with a </a:t>
            </a:r>
            <a:r>
              <a:rPr lang="en-US" sz="3600" b="0" i="0" u="none" strike="noStrike" dirty="0">
                <a:solidFill>
                  <a:srgbClr val="0B0080"/>
                </a:solidFill>
                <a:effectLst/>
                <a:latin typeface="Arial" panose="020B0604020202020204" pitchFamily="34" charset="0"/>
                <a:hlinkClick r:id="rId4" tooltip="State Church"/>
              </a:rPr>
              <a:t>state Church</a:t>
            </a:r>
            <a:r>
              <a:rPr lang="en-US" sz="3600" b="0" i="0" u="none" strike="noStrike" dirty="0">
                <a:solidFill>
                  <a:srgbClr val="202122"/>
                </a:solidFill>
                <a:effectLst/>
                <a:latin typeface="Arial" panose="020B0604020202020204" pitchFamily="34" charset="0"/>
              </a:rPr>
              <a:t>, Christian nationalists, in seeking to preserve the status of a </a:t>
            </a:r>
            <a:r>
              <a:rPr lang="en-US" sz="3600" b="0" i="0" u="none" strike="noStrike" dirty="0">
                <a:solidFill>
                  <a:srgbClr val="0B0080"/>
                </a:solidFill>
                <a:effectLst/>
                <a:latin typeface="Arial" panose="020B0604020202020204" pitchFamily="34" charset="0"/>
                <a:hlinkClick r:id="rId5" tooltip="Christian state"/>
              </a:rPr>
              <a:t>Christian state</a:t>
            </a:r>
            <a:r>
              <a:rPr lang="en-US" sz="3600" b="0" i="0" u="none" strike="noStrike" dirty="0">
                <a:solidFill>
                  <a:srgbClr val="202122"/>
                </a:solidFill>
                <a:effectLst/>
                <a:latin typeface="Arial" panose="020B0604020202020204" pitchFamily="34" charset="0"/>
              </a:rPr>
              <a:t>, uphold an </a:t>
            </a:r>
            <a:r>
              <a:rPr lang="en-US" sz="3600" b="0" i="0" u="none" strike="noStrike" dirty="0">
                <a:solidFill>
                  <a:srgbClr val="0B0080"/>
                </a:solidFill>
                <a:effectLst/>
                <a:latin typeface="Arial" panose="020B0604020202020204" pitchFamily="34" charset="0"/>
                <a:hlinkClick r:id="rId6" tooltip="Antidisestablishmentarian"/>
              </a:rPr>
              <a:t>antidisestablishmentarian</a:t>
            </a:r>
            <a:r>
              <a:rPr lang="en-US" sz="3600" b="0" i="0" u="none" strike="noStrike" dirty="0">
                <a:solidFill>
                  <a:srgbClr val="202122"/>
                </a:solidFill>
                <a:effectLst/>
                <a:latin typeface="Arial" panose="020B0604020202020204" pitchFamily="34" charset="0"/>
              </a:rPr>
              <a:t> position.</a:t>
            </a:r>
            <a:endParaRPr lang="en-US" sz="3600" b="0" i="0" u="none" strike="noStrike" baseline="30000" dirty="0">
              <a:solidFill>
                <a:srgbClr val="0B0080"/>
              </a:solidFill>
              <a:effectLst/>
              <a:latin typeface="Arial" panose="020B0604020202020204" pitchFamily="34" charset="0"/>
            </a:endParaRPr>
          </a:p>
          <a:p>
            <a:pPr algn="l"/>
            <a:endParaRPr lang="en-US" sz="3600" b="0" i="0" u="none" strike="noStrike" dirty="0">
              <a:solidFill>
                <a:srgbClr val="20212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250667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9EF674-AE00-CF1C-E509-18B9ACBEE3E0}"/>
              </a:ext>
            </a:extLst>
          </p:cNvPr>
          <p:cNvSpPr>
            <a:spLocks noGrp="1"/>
          </p:cNvSpPr>
          <p:nvPr>
            <p:ph idx="1"/>
          </p:nvPr>
        </p:nvSpPr>
        <p:spPr>
          <a:xfrm>
            <a:off x="986790" y="342900"/>
            <a:ext cx="10218420" cy="6172200"/>
          </a:xfrm>
        </p:spPr>
        <p:txBody>
          <a:bodyPr>
            <a:normAutofit/>
          </a:bodyPr>
          <a:lstStyle/>
          <a:p>
            <a:pPr marL="0" indent="0" algn="ctr">
              <a:buNone/>
            </a:pPr>
            <a:endParaRPr lang="en-US" sz="3600" b="0" i="0" u="none" strike="noStrike" dirty="0">
              <a:solidFill>
                <a:srgbClr val="202122"/>
              </a:solidFill>
              <a:effectLst/>
              <a:latin typeface="Arial" panose="020B0604020202020204" pitchFamily="34" charset="0"/>
            </a:endParaRPr>
          </a:p>
          <a:p>
            <a:pPr marL="0" indent="0" algn="ctr">
              <a:buNone/>
            </a:pPr>
            <a:endParaRPr lang="en-US" sz="3600" dirty="0">
              <a:solidFill>
                <a:srgbClr val="202122"/>
              </a:solidFill>
              <a:latin typeface="Arial" panose="020B0604020202020204" pitchFamily="34" charset="0"/>
            </a:endParaRPr>
          </a:p>
          <a:p>
            <a:pPr marL="0" indent="0">
              <a:buNone/>
            </a:pPr>
            <a:r>
              <a:rPr lang="en-US" sz="3600" b="0" i="0" u="none" strike="noStrike" dirty="0">
                <a:solidFill>
                  <a:srgbClr val="202122"/>
                </a:solidFill>
                <a:effectLst/>
                <a:latin typeface="Arial" panose="020B0604020202020204" pitchFamily="34" charset="0"/>
              </a:rPr>
              <a:t>Christian nationalists support the presence of </a:t>
            </a:r>
            <a:r>
              <a:rPr lang="en-US" sz="3600" b="0" i="0" u="none" strike="noStrike" dirty="0">
                <a:solidFill>
                  <a:srgbClr val="0B0080"/>
                </a:solidFill>
                <a:effectLst/>
                <a:latin typeface="Arial" panose="020B0604020202020204" pitchFamily="34" charset="0"/>
                <a:hlinkClick r:id="rId2" tooltip="Christian symbolism"/>
              </a:rPr>
              <a:t>Christian symbols</a:t>
            </a:r>
            <a:r>
              <a:rPr lang="en-US" sz="3600" b="0" i="0" u="none" strike="noStrike" dirty="0">
                <a:solidFill>
                  <a:srgbClr val="202122"/>
                </a:solidFill>
                <a:effectLst/>
                <a:latin typeface="Arial" panose="020B0604020202020204" pitchFamily="34" charset="0"/>
              </a:rPr>
              <a:t> and statuary in the public square, as well as state patronage for the display of religion, such as </a:t>
            </a:r>
            <a:r>
              <a:rPr lang="en-US" sz="3600" b="0" i="0" u="none" strike="noStrike" dirty="0">
                <a:solidFill>
                  <a:srgbClr val="0B0080"/>
                </a:solidFill>
                <a:effectLst/>
                <a:latin typeface="Arial" panose="020B0604020202020204" pitchFamily="34" charset="0"/>
                <a:hlinkClick r:id="rId3" tooltip="School prayer"/>
              </a:rPr>
              <a:t>school prayer</a:t>
            </a:r>
            <a:r>
              <a:rPr lang="en-US" sz="3600" b="0" i="0" u="none" strike="noStrike" dirty="0">
                <a:solidFill>
                  <a:srgbClr val="202122"/>
                </a:solidFill>
                <a:effectLst/>
                <a:latin typeface="Arial" panose="020B0604020202020204" pitchFamily="34" charset="0"/>
              </a:rPr>
              <a:t> and the exhibition of </a:t>
            </a:r>
            <a:r>
              <a:rPr lang="en-US" sz="3600" b="0" i="0" u="none" strike="noStrike" dirty="0">
                <a:solidFill>
                  <a:srgbClr val="0B0080"/>
                </a:solidFill>
                <a:effectLst/>
                <a:latin typeface="Arial" panose="020B0604020202020204" pitchFamily="34" charset="0"/>
                <a:hlinkClick r:id="rId4" tooltip="Nativity scene"/>
              </a:rPr>
              <a:t>nativity scenes</a:t>
            </a:r>
            <a:r>
              <a:rPr lang="en-US" sz="3600" b="0" i="0" u="none" strike="noStrike" dirty="0">
                <a:solidFill>
                  <a:srgbClr val="202122"/>
                </a:solidFill>
                <a:effectLst/>
                <a:latin typeface="Arial" panose="020B0604020202020204" pitchFamily="34" charset="0"/>
              </a:rPr>
              <a:t> during </a:t>
            </a:r>
            <a:r>
              <a:rPr lang="en-US" sz="3600" b="0" i="0" u="none" strike="noStrike" dirty="0">
                <a:solidFill>
                  <a:srgbClr val="0B0080"/>
                </a:solidFill>
                <a:effectLst/>
                <a:latin typeface="Arial" panose="020B0604020202020204" pitchFamily="34" charset="0"/>
                <a:hlinkClick r:id="rId5" tooltip="Christmastide"/>
              </a:rPr>
              <a:t>Christmastide</a:t>
            </a:r>
            <a:r>
              <a:rPr lang="en-US" sz="3600" b="0" i="0" u="none" strike="noStrike" dirty="0">
                <a:solidFill>
                  <a:srgbClr val="202122"/>
                </a:solidFill>
                <a:effectLst/>
                <a:latin typeface="Arial" panose="020B0604020202020204" pitchFamily="34" charset="0"/>
              </a:rPr>
              <a:t> or the </a:t>
            </a:r>
            <a:r>
              <a:rPr lang="en-US" sz="3600" b="0" i="0" u="none" strike="noStrike" dirty="0">
                <a:solidFill>
                  <a:srgbClr val="0B0080"/>
                </a:solidFill>
                <a:effectLst/>
                <a:latin typeface="Arial" panose="020B0604020202020204" pitchFamily="34" charset="0"/>
                <a:hlinkClick r:id="rId6" tooltip="Christian Cross"/>
              </a:rPr>
              <a:t>Christian Cross</a:t>
            </a:r>
            <a:r>
              <a:rPr lang="en-US" sz="3600" b="0" i="0" u="none" strike="noStrike" dirty="0">
                <a:solidFill>
                  <a:srgbClr val="202122"/>
                </a:solidFill>
                <a:effectLst/>
                <a:latin typeface="Arial" panose="020B0604020202020204" pitchFamily="34" charset="0"/>
              </a:rPr>
              <a:t> on </a:t>
            </a:r>
            <a:r>
              <a:rPr lang="en-US" sz="3600" b="0" i="0" u="none" strike="noStrike" dirty="0">
                <a:solidFill>
                  <a:srgbClr val="0B0080"/>
                </a:solidFill>
                <a:effectLst/>
                <a:latin typeface="Arial" panose="020B0604020202020204" pitchFamily="34" charset="0"/>
                <a:hlinkClick r:id="rId7" tooltip="Good Friday"/>
              </a:rPr>
              <a:t>Good Friday</a:t>
            </a:r>
            <a:r>
              <a:rPr lang="en-US" sz="3600" b="0" i="0" u="none" strike="noStrike" dirty="0">
                <a:solidFill>
                  <a:srgbClr val="202122"/>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1096886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Seven Deadly Sins of White Christian Nationalism: A Call to Action -  9781538167908">
            <a:extLst>
              <a:ext uri="{FF2B5EF4-FFF2-40B4-BE49-F238E27FC236}">
                <a16:creationId xmlns:a16="http://schemas.microsoft.com/office/drawing/2014/main" id="{E472802B-0653-9FB0-BFF7-228476423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55243"/>
            <a:ext cx="4132495" cy="614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38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9033-5A8A-4007-4CE7-BED54D398B59}"/>
              </a:ext>
            </a:extLst>
          </p:cNvPr>
          <p:cNvSpPr>
            <a:spLocks noGrp="1"/>
          </p:cNvSpPr>
          <p:nvPr>
            <p:ph type="title"/>
          </p:nvPr>
        </p:nvSpPr>
        <p:spPr>
          <a:xfrm>
            <a:off x="838200" y="453867"/>
            <a:ext cx="10066020" cy="1352074"/>
          </a:xfrm>
        </p:spPr>
        <p:txBody>
          <a:bodyPr/>
          <a:lstStyle/>
          <a:p>
            <a:pPr algn="ctr"/>
            <a:r>
              <a:rPr lang="en-US" i="1" dirty="0"/>
              <a:t>Christian Nationalism</a:t>
            </a:r>
          </a:p>
        </p:txBody>
      </p:sp>
      <p:pic>
        <p:nvPicPr>
          <p:cNvPr id="18434" name="Picture 2" descr="The Psychology of Christian Nationalism - YouTube">
            <a:extLst>
              <a:ext uri="{FF2B5EF4-FFF2-40B4-BE49-F238E27FC236}">
                <a16:creationId xmlns:a16="http://schemas.microsoft.com/office/drawing/2014/main" id="{B66DB705-3A22-17AE-0D20-03FAC9F19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220" y="1805941"/>
            <a:ext cx="8763000" cy="492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76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9033-5A8A-4007-4CE7-BED54D398B59}"/>
              </a:ext>
            </a:extLst>
          </p:cNvPr>
          <p:cNvSpPr>
            <a:spLocks noGrp="1"/>
          </p:cNvSpPr>
          <p:nvPr>
            <p:ph type="title"/>
          </p:nvPr>
        </p:nvSpPr>
        <p:spPr>
          <a:xfrm>
            <a:off x="838200" y="453867"/>
            <a:ext cx="10066020" cy="1352074"/>
          </a:xfrm>
        </p:spPr>
        <p:txBody>
          <a:bodyPr/>
          <a:lstStyle/>
          <a:p>
            <a:pPr algn="ctr"/>
            <a:r>
              <a:rPr lang="en-US" i="1" dirty="0"/>
              <a:t>Phillips Theological Seminary </a:t>
            </a:r>
          </a:p>
        </p:txBody>
      </p:sp>
      <p:pic>
        <p:nvPicPr>
          <p:cNvPr id="20482" name="Picture 2" descr="Speak Up Against White Christian Nationalism - Phillips Theological Seminary">
            <a:extLst>
              <a:ext uri="{FF2B5EF4-FFF2-40B4-BE49-F238E27FC236}">
                <a16:creationId xmlns:a16="http://schemas.microsoft.com/office/drawing/2014/main" id="{F62AEC10-19E6-1E8F-FC71-BC2622E97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970" y="1737655"/>
            <a:ext cx="8800350" cy="4612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82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9033-5A8A-4007-4CE7-BED54D398B59}"/>
              </a:ext>
            </a:extLst>
          </p:cNvPr>
          <p:cNvSpPr>
            <a:spLocks noGrp="1"/>
          </p:cNvSpPr>
          <p:nvPr>
            <p:ph type="title"/>
          </p:nvPr>
        </p:nvSpPr>
        <p:spPr>
          <a:xfrm>
            <a:off x="621345" y="319242"/>
            <a:ext cx="10515600" cy="1325563"/>
          </a:xfrm>
        </p:spPr>
        <p:txBody>
          <a:bodyPr/>
          <a:lstStyle/>
          <a:p>
            <a:pPr algn="ctr"/>
            <a:r>
              <a:rPr lang="en-US" i="1" dirty="0"/>
              <a:t>What happened to the red wave? </a:t>
            </a:r>
          </a:p>
        </p:txBody>
      </p:sp>
      <p:pic>
        <p:nvPicPr>
          <p:cNvPr id="10242" name="Picture 2" descr="Democrats will lament after election what woulda, coulda, shoulda been">
            <a:extLst>
              <a:ext uri="{FF2B5EF4-FFF2-40B4-BE49-F238E27FC236}">
                <a16:creationId xmlns:a16="http://schemas.microsoft.com/office/drawing/2014/main" id="{459065F0-B9F0-916A-FD0F-F3019355E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145" y="1215483"/>
            <a:ext cx="8838606"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951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4A6D-AA79-7746-F64A-9DF49EFE052C}"/>
              </a:ext>
            </a:extLst>
          </p:cNvPr>
          <p:cNvSpPr>
            <a:spLocks noGrp="1"/>
          </p:cNvSpPr>
          <p:nvPr>
            <p:ph type="title"/>
          </p:nvPr>
        </p:nvSpPr>
        <p:spPr>
          <a:xfrm>
            <a:off x="838200" y="185739"/>
            <a:ext cx="10515600" cy="1504950"/>
          </a:xfrm>
        </p:spPr>
        <p:txBody>
          <a:bodyPr>
            <a:normAutofit/>
          </a:bodyPr>
          <a:lstStyle/>
          <a:p>
            <a:pPr algn="ctr"/>
            <a:r>
              <a:rPr lang="en-US" sz="3200" i="1" u="none" strike="noStrike" dirty="0">
                <a:effectLst/>
                <a:latin typeface="Helvetica" pitchFamily="2" charset="0"/>
              </a:rPr>
              <a:t>November 7–8, 2022 </a:t>
            </a:r>
            <a:br>
              <a:rPr lang="en-US" sz="3200" i="1" u="none" strike="noStrike" dirty="0">
                <a:effectLst/>
                <a:latin typeface="Helvetica" pitchFamily="2" charset="0"/>
              </a:rPr>
            </a:br>
            <a:r>
              <a:rPr lang="en-US" sz="3200" i="1" u="none" strike="noStrike" dirty="0">
                <a:effectLst/>
                <a:latin typeface="Helvetica" pitchFamily="2" charset="0"/>
              </a:rPr>
              <a:t>Total Lunar Eclipse (Blood Moon)</a:t>
            </a:r>
          </a:p>
        </p:txBody>
      </p:sp>
      <p:pic>
        <p:nvPicPr>
          <p:cNvPr id="1026" name="Picture 2" descr="Total lunar eclipse will be visible across N.L. on Tuesday morning —  weather permitting | CBC News">
            <a:extLst>
              <a:ext uri="{FF2B5EF4-FFF2-40B4-BE49-F238E27FC236}">
                <a16:creationId xmlns:a16="http://schemas.microsoft.com/office/drawing/2014/main" id="{1E344F48-9838-AEEC-AA05-1CEBFF90F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656" y="1528897"/>
            <a:ext cx="8554687" cy="4814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7D1AA2-63C6-0397-1727-F17720F75A85}"/>
              </a:ext>
            </a:extLst>
          </p:cNvPr>
          <p:cNvSpPr txBox="1"/>
          <p:nvPr/>
        </p:nvSpPr>
        <p:spPr>
          <a:xfrm>
            <a:off x="2891790" y="6343650"/>
            <a:ext cx="7157381" cy="523220"/>
          </a:xfrm>
          <a:prstGeom prst="rect">
            <a:avLst/>
          </a:prstGeom>
          <a:noFill/>
        </p:spPr>
        <p:txBody>
          <a:bodyPr wrap="square" rtlCol="0">
            <a:spAutoFit/>
          </a:bodyPr>
          <a:lstStyle/>
          <a:p>
            <a:r>
              <a:rPr lang="en-US" sz="2800" dirty="0"/>
              <a:t>   4</a:t>
            </a:r>
            <a:r>
              <a:rPr lang="en-US" sz="2800" i="1" dirty="0"/>
              <a:t>:09 am to 11:42 am Washington, D.C. time</a:t>
            </a:r>
            <a:endParaRPr lang="en-US" sz="2800" dirty="0"/>
          </a:p>
        </p:txBody>
      </p:sp>
    </p:spTree>
    <p:extLst>
      <p:ext uri="{BB962C8B-B14F-4D97-AF65-F5344CB8AC3E}">
        <p14:creationId xmlns:p14="http://schemas.microsoft.com/office/powerpoint/2010/main" val="123066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4A6D-AA79-7746-F64A-9DF49EFE052C}"/>
              </a:ext>
            </a:extLst>
          </p:cNvPr>
          <p:cNvSpPr>
            <a:spLocks noGrp="1"/>
          </p:cNvSpPr>
          <p:nvPr>
            <p:ph type="title"/>
          </p:nvPr>
        </p:nvSpPr>
        <p:spPr/>
        <p:txBody>
          <a:bodyPr/>
          <a:lstStyle/>
          <a:p>
            <a:pPr algn="ctr"/>
            <a:r>
              <a:rPr lang="en-US" i="1" dirty="0"/>
              <a:t>Questions about the 2022 Midterm Election</a:t>
            </a:r>
          </a:p>
        </p:txBody>
      </p:sp>
      <p:sp>
        <p:nvSpPr>
          <p:cNvPr id="3" name="Content Placeholder 2">
            <a:extLst>
              <a:ext uri="{FF2B5EF4-FFF2-40B4-BE49-F238E27FC236}">
                <a16:creationId xmlns:a16="http://schemas.microsoft.com/office/drawing/2014/main" id="{AF4A5324-64E6-928C-9E0D-F5A5F52919AB}"/>
              </a:ext>
            </a:extLst>
          </p:cNvPr>
          <p:cNvSpPr>
            <a:spLocks noGrp="1"/>
          </p:cNvSpPr>
          <p:nvPr>
            <p:ph idx="1"/>
          </p:nvPr>
        </p:nvSpPr>
        <p:spPr>
          <a:xfrm>
            <a:off x="838199" y="1985963"/>
            <a:ext cx="6243081" cy="4872037"/>
          </a:xfrm>
        </p:spPr>
        <p:txBody>
          <a:bodyPr>
            <a:normAutofit/>
          </a:bodyPr>
          <a:lstStyle/>
          <a:p>
            <a:pPr marL="0" indent="0">
              <a:buNone/>
            </a:pPr>
            <a:r>
              <a:rPr lang="en-US" dirty="0">
                <a:effectLst/>
                <a:latin typeface="Helvetica Neue" panose="02000503000000020004" pitchFamily="2" charset="0"/>
              </a:rPr>
              <a:t>Red wave didn’t happen. Why?  </a:t>
            </a:r>
            <a:br>
              <a:rPr lang="en-US" dirty="0">
                <a:effectLst/>
                <a:latin typeface="Helvetica Neue" panose="02000503000000020004" pitchFamily="2" charset="0"/>
              </a:rPr>
            </a:br>
            <a:endParaRPr lang="en-US" dirty="0">
              <a:effectLst/>
              <a:latin typeface="Helvetica Neue" panose="02000503000000020004" pitchFamily="2" charset="0"/>
            </a:endParaRPr>
          </a:p>
          <a:p>
            <a:pPr marL="0" indent="0">
              <a:buNone/>
            </a:pPr>
            <a:r>
              <a:rPr lang="en-US" dirty="0">
                <a:effectLst/>
                <a:latin typeface="Helvetica Neue" panose="02000503000000020004" pitchFamily="2" charset="0"/>
              </a:rPr>
              <a:t>Unpopular Biden (9/+2) successful midterm where Clinton (52/8), Bush (30/6), Obama (63/6) and Trump (40/+2) had big losses </a:t>
            </a:r>
            <a:br>
              <a:rPr lang="en-US" dirty="0">
                <a:effectLst/>
                <a:latin typeface="Helvetica Neue" panose="02000503000000020004" pitchFamily="2" charset="0"/>
              </a:rPr>
            </a:br>
            <a:br>
              <a:rPr lang="en-US" dirty="0">
                <a:effectLst/>
                <a:latin typeface="Helvetica Neue" panose="02000503000000020004" pitchFamily="2" charset="0"/>
              </a:rPr>
            </a:br>
            <a:r>
              <a:rPr lang="en-US" dirty="0">
                <a:effectLst/>
                <a:latin typeface="Helvetica Neue" panose="02000503000000020004" pitchFamily="2" charset="0"/>
              </a:rPr>
              <a:t>Voting machine manipulation – sophisticated. Is it becoming stealth? </a:t>
            </a:r>
          </a:p>
          <a:p>
            <a:pPr marL="0" indent="0">
              <a:buNone/>
            </a:pPr>
            <a:endParaRPr lang="en-US" dirty="0">
              <a:latin typeface="Helvetica Neue" panose="02000503000000020004" pitchFamily="2" charset="0"/>
            </a:endParaRPr>
          </a:p>
          <a:p>
            <a:endParaRPr lang="en-US" dirty="0"/>
          </a:p>
        </p:txBody>
      </p:sp>
      <p:pic>
        <p:nvPicPr>
          <p:cNvPr id="2050" name="Picture 2" descr="New voting machines working smoothly in Shelby County">
            <a:extLst>
              <a:ext uri="{FF2B5EF4-FFF2-40B4-BE49-F238E27FC236}">
                <a16:creationId xmlns:a16="http://schemas.microsoft.com/office/drawing/2014/main" id="{60D90CDD-56A0-21B0-D91B-0D7A686AA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9" y="2320032"/>
            <a:ext cx="4252911" cy="306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052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4A6D-AA79-7746-F64A-9DF49EFE052C}"/>
              </a:ext>
            </a:extLst>
          </p:cNvPr>
          <p:cNvSpPr>
            <a:spLocks noGrp="1"/>
          </p:cNvSpPr>
          <p:nvPr>
            <p:ph type="title"/>
          </p:nvPr>
        </p:nvSpPr>
        <p:spPr>
          <a:xfrm>
            <a:off x="838200" y="216168"/>
            <a:ext cx="10515600" cy="1325563"/>
          </a:xfrm>
        </p:spPr>
        <p:txBody>
          <a:bodyPr>
            <a:normAutofit/>
          </a:bodyPr>
          <a:lstStyle/>
          <a:p>
            <a:pPr algn="ctr"/>
            <a:r>
              <a:rPr lang="en-US" sz="3600" i="1" dirty="0"/>
              <a:t>Was Civil War Spared? </a:t>
            </a:r>
          </a:p>
        </p:txBody>
      </p:sp>
      <p:sp>
        <p:nvSpPr>
          <p:cNvPr id="3" name="Content Placeholder 2">
            <a:extLst>
              <a:ext uri="{FF2B5EF4-FFF2-40B4-BE49-F238E27FC236}">
                <a16:creationId xmlns:a16="http://schemas.microsoft.com/office/drawing/2014/main" id="{AF4A5324-64E6-928C-9E0D-F5A5F52919AB}"/>
              </a:ext>
            </a:extLst>
          </p:cNvPr>
          <p:cNvSpPr>
            <a:spLocks noGrp="1"/>
          </p:cNvSpPr>
          <p:nvPr>
            <p:ph idx="1"/>
          </p:nvPr>
        </p:nvSpPr>
        <p:spPr>
          <a:xfrm>
            <a:off x="838200" y="1508760"/>
            <a:ext cx="5718716" cy="5192077"/>
          </a:xfrm>
        </p:spPr>
        <p:txBody>
          <a:bodyPr>
            <a:normAutofit lnSpcReduction="10000"/>
          </a:bodyPr>
          <a:lstStyle/>
          <a:p>
            <a:r>
              <a:rPr lang="en-US" dirty="0">
                <a:effectLst/>
                <a:latin typeface="Helvetica Neue" panose="02000503000000020004" pitchFamily="2" charset="0"/>
              </a:rPr>
              <a:t>Clintons, Obama, Biden said the future of America’s democracy is at risk because of a possible major Republican victory.</a:t>
            </a:r>
          </a:p>
          <a:p>
            <a:r>
              <a:rPr lang="en-US" dirty="0">
                <a:effectLst/>
                <a:latin typeface="Helvetica Neue" panose="02000503000000020004" pitchFamily="2" charset="0"/>
              </a:rPr>
              <a:t>Mainstream media commentators especially MSNBC and CNN called Republicans fascist. </a:t>
            </a:r>
          </a:p>
          <a:p>
            <a:r>
              <a:rPr lang="en-US" dirty="0">
                <a:effectLst/>
                <a:latin typeface="Helvetica Neue" panose="02000503000000020004" pitchFamily="2" charset="0"/>
              </a:rPr>
              <a:t>Democrats thought they could win with abortion, LGBTQ and critical race theory. Polls showed those issues low on the voter’s mind, but it was just enough votes to win close races. </a:t>
            </a:r>
          </a:p>
          <a:p>
            <a:endParaRPr lang="en-US" dirty="0"/>
          </a:p>
        </p:txBody>
      </p:sp>
      <p:pic>
        <p:nvPicPr>
          <p:cNvPr id="9218" name="Picture 2" descr="The Odd Couple: What Clinton Adds For Obama : It's All Politics : NPR">
            <a:extLst>
              <a:ext uri="{FF2B5EF4-FFF2-40B4-BE49-F238E27FC236}">
                <a16:creationId xmlns:a16="http://schemas.microsoft.com/office/drawing/2014/main" id="{416DC5B3-2253-1EB5-2A54-089ADC053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190" y="2241493"/>
            <a:ext cx="4783970" cy="296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625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ED0FA-8B1E-2F45-B9DB-6B0AA46AE517}"/>
              </a:ext>
            </a:extLst>
          </p:cNvPr>
          <p:cNvSpPr>
            <a:spLocks noGrp="1"/>
          </p:cNvSpPr>
          <p:nvPr>
            <p:ph idx="1"/>
          </p:nvPr>
        </p:nvSpPr>
        <p:spPr>
          <a:xfrm>
            <a:off x="160638" y="1890584"/>
            <a:ext cx="3768811" cy="2544077"/>
          </a:xfrm>
        </p:spPr>
        <p:txBody>
          <a:bodyPr>
            <a:normAutofit/>
          </a:bodyPr>
          <a:lstStyle/>
          <a:p>
            <a:pPr marL="0" indent="0" algn="ctr">
              <a:buNone/>
            </a:pPr>
            <a:endParaRPr lang="en-US"/>
          </a:p>
          <a:p>
            <a:pPr marL="0" indent="0" algn="ctr">
              <a:buNone/>
            </a:pPr>
            <a:endParaRPr lang="en-US"/>
          </a:p>
        </p:txBody>
      </p:sp>
      <p:sp>
        <p:nvSpPr>
          <p:cNvPr id="4" name="TextBox 3">
            <a:extLst>
              <a:ext uri="{FF2B5EF4-FFF2-40B4-BE49-F238E27FC236}">
                <a16:creationId xmlns:a16="http://schemas.microsoft.com/office/drawing/2014/main" id="{ADB9A9ED-E1DE-CC4D-A43E-CC2F60098BE4}"/>
              </a:ext>
            </a:extLst>
          </p:cNvPr>
          <p:cNvSpPr txBox="1"/>
          <p:nvPr/>
        </p:nvSpPr>
        <p:spPr>
          <a:xfrm>
            <a:off x="2418796" y="455257"/>
            <a:ext cx="6655755" cy="646331"/>
          </a:xfrm>
          <a:prstGeom prst="rect">
            <a:avLst/>
          </a:prstGeom>
          <a:noFill/>
        </p:spPr>
        <p:txBody>
          <a:bodyPr wrap="square" rtlCol="0">
            <a:spAutoFit/>
          </a:bodyPr>
          <a:lstStyle/>
          <a:p>
            <a:pPr algn="ctr"/>
            <a:r>
              <a:rPr lang="en-US" sz="3600" i="1" dirty="0"/>
              <a:t>Today’s Democratic Party</a:t>
            </a:r>
          </a:p>
        </p:txBody>
      </p:sp>
      <p:pic>
        <p:nvPicPr>
          <p:cNvPr id="1026" name="Picture 2" descr="US midterm elections: Biden and the half-way mark | LGT">
            <a:extLst>
              <a:ext uri="{FF2B5EF4-FFF2-40B4-BE49-F238E27FC236}">
                <a16:creationId xmlns:a16="http://schemas.microsoft.com/office/drawing/2014/main" id="{06FDC35F-8257-CB47-87E3-F2F0121E9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635" y="1618392"/>
            <a:ext cx="5413832" cy="37325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F88C6E-0376-12CD-70FA-9C85C161E4E4}"/>
              </a:ext>
            </a:extLst>
          </p:cNvPr>
          <p:cNvSpPr txBox="1"/>
          <p:nvPr/>
        </p:nvSpPr>
        <p:spPr>
          <a:xfrm>
            <a:off x="682166" y="1507067"/>
            <a:ext cx="5871033" cy="4237880"/>
          </a:xfrm>
          <a:prstGeom prst="rect">
            <a:avLst/>
          </a:prstGeom>
          <a:noFill/>
        </p:spPr>
        <p:txBody>
          <a:bodyPr wrap="square">
            <a:spAutoFit/>
          </a:bodyPr>
          <a:lstStyle/>
          <a:p>
            <a:r>
              <a:rPr lang="en-US" sz="2400" dirty="0">
                <a:solidFill>
                  <a:srgbClr val="000000"/>
                </a:solidFill>
                <a:latin typeface="Times New Roman" panose="02020603050405020304" pitchFamily="18" charset="0"/>
              </a:rPr>
              <a:t>P</a:t>
            </a:r>
            <a:r>
              <a:rPr lang="en-US" sz="2400" b="0" i="0" u="none" strike="noStrike" dirty="0">
                <a:solidFill>
                  <a:srgbClr val="000000"/>
                </a:solidFill>
                <a:effectLst/>
                <a:latin typeface="Times New Roman" panose="02020603050405020304" pitchFamily="18" charset="0"/>
              </a:rPr>
              <a:t>arty of abortion, LGBTQ agenda and grooming, same-sex marriage, gender confusion, critical race theory, lawlessness, climate control lunacy, open borders, fiscal irresponsibility, absurd coronavirus vaccination requirements and lockdowns, allowing Chinese influence, speak divisive rhetoric and much more.</a:t>
            </a:r>
            <a:br>
              <a:rPr lang="en-US" sz="2400" b="0" i="0" u="none" strike="noStrike" dirty="0">
                <a:solidFill>
                  <a:srgbClr val="000000"/>
                </a:solidFill>
                <a:effectLst/>
                <a:latin typeface="Times New Roman" panose="02020603050405020304" pitchFamily="18" charset="0"/>
              </a:rPr>
            </a:br>
            <a:endParaRPr lang="en-US" sz="2400" b="0" i="0" u="none" strike="noStrike" dirty="0">
              <a:solidFill>
                <a:srgbClr val="000000"/>
              </a:solidFill>
              <a:effectLst/>
              <a:latin typeface="Times New Roman" panose="02020603050405020304" pitchFamily="18" charset="0"/>
            </a:endParaRPr>
          </a:p>
          <a:p>
            <a:r>
              <a:rPr lang="en-US" sz="2400" b="0" i="0" u="none" strike="noStrike" dirty="0">
                <a:solidFill>
                  <a:srgbClr val="000000"/>
                </a:solidFill>
                <a:effectLst/>
                <a:latin typeface="Times New Roman" panose="02020603050405020304" pitchFamily="18" charset="0"/>
              </a:rPr>
              <a:t>Furthermore, we are a constitutional republic, not a democracy.</a:t>
            </a:r>
            <a:endParaRPr lang="en-US" sz="2400" dirty="0"/>
          </a:p>
        </p:txBody>
      </p:sp>
    </p:spTree>
    <p:extLst>
      <p:ext uri="{BB962C8B-B14F-4D97-AF65-F5344CB8AC3E}">
        <p14:creationId xmlns:p14="http://schemas.microsoft.com/office/powerpoint/2010/main" val="3614891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AD5A-4AAD-283B-8653-AB798B0024D4}"/>
              </a:ext>
            </a:extLst>
          </p:cNvPr>
          <p:cNvSpPr>
            <a:spLocks noGrp="1"/>
          </p:cNvSpPr>
          <p:nvPr>
            <p:ph type="title"/>
          </p:nvPr>
        </p:nvSpPr>
        <p:spPr/>
        <p:txBody>
          <a:bodyPr>
            <a:normAutofit/>
          </a:bodyPr>
          <a:lstStyle/>
          <a:p>
            <a:pPr algn="ctr"/>
            <a:r>
              <a:rPr lang="en-US" sz="3600" i="1" dirty="0"/>
              <a:t>31 Items in the Democratic Platform and agenda that are in direct opposition or violation of the Bible </a:t>
            </a:r>
          </a:p>
        </p:txBody>
      </p:sp>
      <p:sp>
        <p:nvSpPr>
          <p:cNvPr id="3" name="Content Placeholder 2">
            <a:extLst>
              <a:ext uri="{FF2B5EF4-FFF2-40B4-BE49-F238E27FC236}">
                <a16:creationId xmlns:a16="http://schemas.microsoft.com/office/drawing/2014/main" id="{5F00B5ED-70EC-AA4F-6A61-79630D56428E}"/>
              </a:ext>
            </a:extLst>
          </p:cNvPr>
          <p:cNvSpPr>
            <a:spLocks noGrp="1"/>
          </p:cNvSpPr>
          <p:nvPr>
            <p:ph idx="1"/>
          </p:nvPr>
        </p:nvSpPr>
        <p:spPr>
          <a:xfrm>
            <a:off x="838201" y="1825625"/>
            <a:ext cx="4453128" cy="4351338"/>
          </a:xfrm>
        </p:spPr>
        <p:txBody>
          <a:bodyPr/>
          <a:lstStyle/>
          <a:p>
            <a:pPr marL="0" indent="0">
              <a:buNone/>
            </a:pPr>
            <a:endParaRPr lang="en-US" dirty="0"/>
          </a:p>
          <a:p>
            <a:pPr marL="0" indent="0">
              <a:buNone/>
            </a:pPr>
            <a:r>
              <a:rPr lang="en-US" dirty="0"/>
              <a:t>Two main platform items: </a:t>
            </a:r>
          </a:p>
          <a:p>
            <a:pPr marL="0" indent="0">
              <a:buNone/>
            </a:pPr>
            <a:endParaRPr lang="en-US" dirty="0"/>
          </a:p>
          <a:p>
            <a:pPr marL="0" indent="0">
              <a:buNone/>
            </a:pPr>
            <a:r>
              <a:rPr lang="en-US" dirty="0"/>
              <a:t>Abortion and LGBTQ</a:t>
            </a:r>
          </a:p>
          <a:p>
            <a:pPr marL="0" indent="0">
              <a:buNone/>
            </a:pPr>
            <a:endParaRPr lang="en-US" dirty="0"/>
          </a:p>
          <a:p>
            <a:pPr marL="0" indent="0">
              <a:buNone/>
            </a:pPr>
            <a:r>
              <a:rPr lang="en-US" dirty="0"/>
              <a:t>---</a:t>
            </a:r>
          </a:p>
          <a:p>
            <a:pPr marL="0" indent="0">
              <a:buNone/>
            </a:pPr>
            <a:br>
              <a:rPr lang="en-US" dirty="0"/>
            </a:br>
            <a:r>
              <a:rPr lang="en-US" dirty="0"/>
              <a:t>Progressive control has been disaster</a:t>
            </a:r>
          </a:p>
        </p:txBody>
      </p:sp>
      <p:pic>
        <p:nvPicPr>
          <p:cNvPr id="5122" name="Picture 2" descr="The donkey is a well-known symbol of the Democratic Party. ">
            <a:extLst>
              <a:ext uri="{FF2B5EF4-FFF2-40B4-BE49-F238E27FC236}">
                <a16:creationId xmlns:a16="http://schemas.microsoft.com/office/drawing/2014/main" id="{F301675B-7A22-618E-DE4C-DCF39EDDD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579" y="1825624"/>
            <a:ext cx="6037351" cy="402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837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1673</Words>
  <Application>Microsoft Macintosh PowerPoint</Application>
  <PresentationFormat>Widescreen</PresentationFormat>
  <Paragraphs>115</Paragraphs>
  <Slides>36</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-apple-system</vt:lpstr>
      <vt:lpstr>Arial</vt:lpstr>
      <vt:lpstr>Calibri</vt:lpstr>
      <vt:lpstr>Calibri Light</vt:lpstr>
      <vt:lpstr>Helvetica</vt:lpstr>
      <vt:lpstr>Helvetica Neue</vt:lpstr>
      <vt:lpstr>IBM Plex Serif</vt:lpstr>
      <vt:lpstr>open-sans</vt:lpstr>
      <vt:lpstr>ProximaNovaLight</vt:lpstr>
      <vt:lpstr>ProximaNovaReg</vt:lpstr>
      <vt:lpstr>PT Serif</vt:lpstr>
      <vt:lpstr>Roboto</vt:lpstr>
      <vt:lpstr>system-ui</vt:lpstr>
      <vt:lpstr>Times New Roman</vt:lpstr>
      <vt:lpstr>Office Theme</vt:lpstr>
      <vt:lpstr>The people who cast the votes don't decide an election, the people who count the votes do.     Joseph Stalin, Premier of the Soviet Union </vt:lpstr>
      <vt:lpstr>PowerPoint Presentation</vt:lpstr>
      <vt:lpstr>US Midterm Election – Nov. 8, 2022</vt:lpstr>
      <vt:lpstr>What happened to the red wave? </vt:lpstr>
      <vt:lpstr>November 7–8, 2022  Total Lunar Eclipse (Blood Moon)</vt:lpstr>
      <vt:lpstr>Questions about the 2022 Midterm Election</vt:lpstr>
      <vt:lpstr>Was Civil War Spared? </vt:lpstr>
      <vt:lpstr>PowerPoint Presentation</vt:lpstr>
      <vt:lpstr>31 Items in the Democratic Platform and agenda that are in direct opposition or violation of the Bible </vt:lpstr>
      <vt:lpstr>LGBTQ Disruption – Judgement</vt:lpstr>
      <vt:lpstr>Father sues school district for refusing to display  ‘straight pride’ flag alongside Progress Pride flag </vt:lpstr>
      <vt:lpstr> Christian parents complain after 11-year-old daughter forced to share bed with biological male on school trip </vt:lpstr>
      <vt:lpstr>U.S. Political Division </vt:lpstr>
      <vt:lpstr>US Election November 2024</vt:lpstr>
      <vt:lpstr>Republicans - Democrats - Independent </vt:lpstr>
      <vt:lpstr>US Senate: 34 seats up in 2024 - including a special election in Nebraska - of which 23 are held by Democrats or Independents. </vt:lpstr>
      <vt:lpstr>US House: 218 seats up in 2024</vt:lpstr>
      <vt:lpstr>USA Today, December 4, 2023 Could 2024 election cause society to collapse?  Some preppers think so — and they're ready. </vt:lpstr>
      <vt:lpstr>UN Launches Gates-Funded Global Digital ID Program as Experts Warn of ‘Totalitarian Nightmare’ December 1, 2023</vt:lpstr>
      <vt:lpstr>Texas Sues Pfizer for ‘False’ and ‘Deceptive’  Marketing of COVID Vaccines </vt:lpstr>
      <vt:lpstr>World Health Organization Sparks Concerns about Power Grab through Global Pandemic Treaty </vt:lpstr>
      <vt:lpstr>One World Order and Plandemic </vt:lpstr>
      <vt:lpstr>World Economic Forum - Harari</vt:lpstr>
      <vt:lpstr>Klaus Schwab Explains How to Fix the Global Trust Crisis</vt:lpstr>
      <vt:lpstr>PowerPoint Presentation</vt:lpstr>
      <vt:lpstr>PowerPoint Presentation</vt:lpstr>
      <vt:lpstr>PowerPoint Presentation</vt:lpstr>
      <vt:lpstr>PowerPoint Presentation</vt:lpstr>
      <vt:lpstr>An optimized solution for face recognition</vt:lpstr>
      <vt:lpstr>Truth and common sense under attack  as well as Judeo-Christian values</vt:lpstr>
      <vt:lpstr>PowerPoint Presentation</vt:lpstr>
      <vt:lpstr>PowerPoint Presentation</vt:lpstr>
      <vt:lpstr>PowerPoint Presentation</vt:lpstr>
      <vt:lpstr>PowerPoint Presentation</vt:lpstr>
      <vt:lpstr>Christian Nationalism</vt:lpstr>
      <vt:lpstr>Phillips Theological Seminary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Wm Koenig</dc:creator>
  <cp:lastModifiedBy>Wm Koenig</cp:lastModifiedBy>
  <cp:revision>5</cp:revision>
  <dcterms:created xsi:type="dcterms:W3CDTF">2023-12-04T17:28:18Z</dcterms:created>
  <dcterms:modified xsi:type="dcterms:W3CDTF">2023-12-06T04:07:27Z</dcterms:modified>
</cp:coreProperties>
</file>